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4" r:id="rId4"/>
  </p:sldMasterIdLst>
  <p:notesMasterIdLst>
    <p:notesMasterId r:id="rId53"/>
  </p:notesMasterIdLst>
  <p:handoutMasterIdLst>
    <p:handoutMasterId r:id="rId54"/>
  </p:handoutMasterIdLst>
  <p:sldIdLst>
    <p:sldId id="257" r:id="rId5"/>
    <p:sldId id="389" r:id="rId6"/>
    <p:sldId id="384" r:id="rId7"/>
    <p:sldId id="317" r:id="rId8"/>
    <p:sldId id="278" r:id="rId9"/>
    <p:sldId id="392" r:id="rId10"/>
    <p:sldId id="394" r:id="rId11"/>
    <p:sldId id="279" r:id="rId12"/>
    <p:sldId id="395" r:id="rId13"/>
    <p:sldId id="396" r:id="rId14"/>
    <p:sldId id="397" r:id="rId15"/>
    <p:sldId id="398" r:id="rId16"/>
    <p:sldId id="399" r:id="rId17"/>
    <p:sldId id="414" r:id="rId18"/>
    <p:sldId id="400" r:id="rId19"/>
    <p:sldId id="401" r:id="rId20"/>
    <p:sldId id="402" r:id="rId21"/>
    <p:sldId id="403" r:id="rId22"/>
    <p:sldId id="404" r:id="rId23"/>
    <p:sldId id="405" r:id="rId24"/>
    <p:sldId id="406" r:id="rId25"/>
    <p:sldId id="407" r:id="rId26"/>
    <p:sldId id="415" r:id="rId27"/>
    <p:sldId id="408" r:id="rId28"/>
    <p:sldId id="409" r:id="rId29"/>
    <p:sldId id="410" r:id="rId30"/>
    <p:sldId id="411" r:id="rId31"/>
    <p:sldId id="412" r:id="rId32"/>
    <p:sldId id="413" r:id="rId33"/>
    <p:sldId id="416" r:id="rId34"/>
    <p:sldId id="423" r:id="rId35"/>
    <p:sldId id="420" r:id="rId36"/>
    <p:sldId id="421" r:id="rId37"/>
    <p:sldId id="422" r:id="rId38"/>
    <p:sldId id="424" r:id="rId39"/>
    <p:sldId id="425" r:id="rId40"/>
    <p:sldId id="426" r:id="rId41"/>
    <p:sldId id="417" r:id="rId42"/>
    <p:sldId id="428" r:id="rId43"/>
    <p:sldId id="429" r:id="rId44"/>
    <p:sldId id="430" r:id="rId45"/>
    <p:sldId id="431" r:id="rId46"/>
    <p:sldId id="432" r:id="rId47"/>
    <p:sldId id="433" r:id="rId48"/>
    <p:sldId id="427" r:id="rId49"/>
    <p:sldId id="418" r:id="rId50"/>
    <p:sldId id="419" r:id="rId51"/>
    <p:sldId id="39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3725" autoAdjust="0"/>
  </p:normalViewPr>
  <p:slideViewPr>
    <p:cSldViewPr snapToGrid="0">
      <p:cViewPr varScale="1">
        <p:scale>
          <a:sx n="59" d="100"/>
          <a:sy n="59" d="100"/>
        </p:scale>
        <p:origin x="102" y="18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11/30/2023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27</a:t>
            </a:fld>
            <a:endParaRPr lang="en-US"/>
          </a:p>
        </p:txBody>
      </p:sp>
    </p:spTree>
    <p:extLst>
      <p:ext uri="{BB962C8B-B14F-4D97-AF65-F5344CB8AC3E}">
        <p14:creationId xmlns:p14="http://schemas.microsoft.com/office/powerpoint/2010/main" val="3177807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28</a:t>
            </a:fld>
            <a:endParaRPr lang="en-US"/>
          </a:p>
        </p:txBody>
      </p:sp>
    </p:spTree>
    <p:extLst>
      <p:ext uri="{BB962C8B-B14F-4D97-AF65-F5344CB8AC3E}">
        <p14:creationId xmlns:p14="http://schemas.microsoft.com/office/powerpoint/2010/main" val="2554266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29</a:t>
            </a:fld>
            <a:endParaRPr lang="en-US"/>
          </a:p>
        </p:txBody>
      </p:sp>
    </p:spTree>
    <p:extLst>
      <p:ext uri="{BB962C8B-B14F-4D97-AF65-F5344CB8AC3E}">
        <p14:creationId xmlns:p14="http://schemas.microsoft.com/office/powerpoint/2010/main" val="3679198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45</a:t>
            </a:fld>
            <a:endParaRPr lang="en-US"/>
          </a:p>
        </p:txBody>
      </p:sp>
    </p:spTree>
    <p:extLst>
      <p:ext uri="{BB962C8B-B14F-4D97-AF65-F5344CB8AC3E}">
        <p14:creationId xmlns:p14="http://schemas.microsoft.com/office/powerpoint/2010/main" val="809028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47</a:t>
            </a:fld>
            <a:endParaRPr lang="en-US"/>
          </a:p>
        </p:txBody>
      </p:sp>
    </p:spTree>
    <p:extLst>
      <p:ext uri="{BB962C8B-B14F-4D97-AF65-F5344CB8AC3E}">
        <p14:creationId xmlns:p14="http://schemas.microsoft.com/office/powerpoint/2010/main" val="646170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872620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2802307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22</a:t>
            </a:fld>
            <a:endParaRPr lang="en-US"/>
          </a:p>
        </p:txBody>
      </p:sp>
    </p:spTree>
    <p:extLst>
      <p:ext uri="{BB962C8B-B14F-4D97-AF65-F5344CB8AC3E}">
        <p14:creationId xmlns:p14="http://schemas.microsoft.com/office/powerpoint/2010/main" val="2478628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24</a:t>
            </a:fld>
            <a:endParaRPr lang="en-US"/>
          </a:p>
        </p:txBody>
      </p:sp>
    </p:spTree>
    <p:extLst>
      <p:ext uri="{BB962C8B-B14F-4D97-AF65-F5344CB8AC3E}">
        <p14:creationId xmlns:p14="http://schemas.microsoft.com/office/powerpoint/2010/main" val="1748670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25</a:t>
            </a:fld>
            <a:endParaRPr lang="en-US"/>
          </a:p>
        </p:txBody>
      </p:sp>
    </p:spTree>
    <p:extLst>
      <p:ext uri="{BB962C8B-B14F-4D97-AF65-F5344CB8AC3E}">
        <p14:creationId xmlns:p14="http://schemas.microsoft.com/office/powerpoint/2010/main" val="401487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26</a:t>
            </a:fld>
            <a:endParaRPr lang="en-US"/>
          </a:p>
        </p:txBody>
      </p:sp>
    </p:spTree>
    <p:extLst>
      <p:ext uri="{BB962C8B-B14F-4D97-AF65-F5344CB8AC3E}">
        <p14:creationId xmlns:p14="http://schemas.microsoft.com/office/powerpoint/2010/main" val="2309302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endParaRPr lang="en-US"/>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dirty="0"/>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dirty="0"/>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endParaRPr lang="en-US"/>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endParaRPr lang="en-US"/>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dirty="0"/>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endParaRPr lang="en-US"/>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endParaRPr lang="en-US"/>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endParaRPr lang="en-US"/>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dirty="0"/>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dirty="0"/>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dirty="0"/>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endParaRPr lang="en-US"/>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endParaRPr lang="en-US"/>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endParaRPr lang="en-US"/>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dirty="0"/>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bin"/><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bin"/><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20.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3.bin"/><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bin"/><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3" y="1183802"/>
            <a:ext cx="3565524" cy="2384898"/>
          </a:xfrm>
        </p:spPr>
        <p:txBody>
          <a:bodyPr anchor="b" anchorCtr="0">
            <a:normAutofit fontScale="90000"/>
          </a:bodyPr>
          <a:lstStyle/>
          <a:p>
            <a:r>
              <a:rPr lang="en-US" dirty="0">
                <a:latin typeface="Bahnschrift" panose="020B0502040204020203" pitchFamily="34" charset="0"/>
              </a:rPr>
              <a:t>Euler And Hamiltonian Path Detector</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2194791"/>
          </a:xfrm>
        </p:spPr>
        <p:txBody>
          <a:bodyPr>
            <a:normAutofit fontScale="85000" lnSpcReduction="20000"/>
          </a:bodyPr>
          <a:lstStyle/>
          <a:p>
            <a:endParaRPr lang="en-US" dirty="0">
              <a:latin typeface="Bahnschrift Light SemiCondensed" panose="020B0502040204020203" pitchFamily="34" charset="0"/>
            </a:endParaRPr>
          </a:p>
          <a:p>
            <a:r>
              <a:rPr lang="en-US" dirty="0">
                <a:latin typeface="Bahnschrift Light SemiCondensed" panose="020B0502040204020203" pitchFamily="34" charset="0"/>
              </a:rPr>
              <a:t>Presenter:</a:t>
            </a:r>
          </a:p>
          <a:p>
            <a:r>
              <a:rPr lang="en-US" dirty="0" err="1">
                <a:latin typeface="Bahnschrift Light SemiCondensed" panose="020B0502040204020203" pitchFamily="34" charset="0"/>
              </a:rPr>
              <a:t>Abdur</a:t>
            </a:r>
            <a:r>
              <a:rPr lang="en-US" dirty="0">
                <a:latin typeface="Bahnschrift Light SemiCondensed" panose="020B0502040204020203" pitchFamily="34" charset="0"/>
              </a:rPr>
              <a:t> </a:t>
            </a:r>
            <a:r>
              <a:rPr lang="en-US" dirty="0" err="1">
                <a:latin typeface="Bahnschrift Light SemiCondensed" panose="020B0502040204020203" pitchFamily="34" charset="0"/>
              </a:rPr>
              <a:t>Razzaq</a:t>
            </a:r>
            <a:r>
              <a:rPr lang="en-US" dirty="0">
                <a:latin typeface="Bahnschrift Light SemiCondensed" panose="020B0502040204020203" pitchFamily="34" charset="0"/>
              </a:rPr>
              <a:t> Siddiqui (21k-3200)</a:t>
            </a:r>
          </a:p>
          <a:p>
            <a:r>
              <a:rPr lang="en-US" dirty="0">
                <a:latin typeface="Bahnschrift Light SemiCondensed" panose="020B0502040204020203" pitchFamily="34" charset="0"/>
              </a:rPr>
              <a:t>Syed </a:t>
            </a:r>
            <a:r>
              <a:rPr lang="en-US" dirty="0" err="1">
                <a:latin typeface="Bahnschrift Light SemiCondensed" panose="020B0502040204020203" pitchFamily="34" charset="0"/>
              </a:rPr>
              <a:t>Muneeb</a:t>
            </a:r>
            <a:r>
              <a:rPr lang="en-US" dirty="0">
                <a:latin typeface="Bahnschrift Light SemiCondensed" panose="020B0502040204020203" pitchFamily="34" charset="0"/>
              </a:rPr>
              <a:t> Ahmed (21k-3330)</a:t>
            </a:r>
          </a:p>
          <a:p>
            <a:r>
              <a:rPr lang="en-US" dirty="0" err="1">
                <a:latin typeface="Bahnschrift Light SemiCondensed" panose="020B0502040204020203" pitchFamily="34" charset="0"/>
              </a:rPr>
              <a:t>Arham</a:t>
            </a:r>
            <a:r>
              <a:rPr lang="en-US" dirty="0">
                <a:latin typeface="Bahnschrift Light SemiCondensed" panose="020B0502040204020203" pitchFamily="34" charset="0"/>
              </a:rPr>
              <a:t> </a:t>
            </a:r>
            <a:r>
              <a:rPr lang="en-US" dirty="0" err="1">
                <a:latin typeface="Bahnschrift Light SemiCondensed" panose="020B0502040204020203" pitchFamily="34" charset="0"/>
              </a:rPr>
              <a:t>Mehmood</a:t>
            </a:r>
            <a:r>
              <a:rPr lang="en-US" dirty="0">
                <a:latin typeface="Bahnschrift Light SemiCondensed" panose="020B0502040204020203" pitchFamily="34" charset="0"/>
              </a:rPr>
              <a:t> (21k-3201)</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Tuesday, February 2, 20XX</a:t>
            </a:r>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10</a:t>
            </a:fld>
            <a:endParaRPr lang="en-US"/>
          </a:p>
        </p:txBody>
      </p:sp>
      <p:pic>
        <p:nvPicPr>
          <p:cNvPr id="7" name="Picture Placeholder 7" descr="Data Points Digital background">
            <a:extLst>
              <a:ext uri="{FF2B5EF4-FFF2-40B4-BE49-F238E27FC236}">
                <a16:creationId xmlns:a16="http://schemas.microsoft.com/office/drawing/2014/main" id="{5FED7C55-F545-49A1-90FD-D853A25AB4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18472"/>
            <a:ext cx="12192000" cy="6858000"/>
          </a:xfrm>
          <a:prstGeom prst="rect">
            <a:avLst/>
          </a:prstGeom>
        </p:spPr>
      </p:pic>
      <p:sp>
        <p:nvSpPr>
          <p:cNvPr id="8" name="Title 14">
            <a:extLst>
              <a:ext uri="{FF2B5EF4-FFF2-40B4-BE49-F238E27FC236}">
                <a16:creationId xmlns:a16="http://schemas.microsoft.com/office/drawing/2014/main" id="{40F1DF5B-353A-4270-8C10-6A1509441174}"/>
              </a:ext>
            </a:extLst>
          </p:cNvPr>
          <p:cNvSpPr txBox="1">
            <a:spLocks/>
          </p:cNvSpPr>
          <p:nvPr/>
        </p:nvSpPr>
        <p:spPr>
          <a:xfrm>
            <a:off x="550863" y="1450108"/>
            <a:ext cx="4150445" cy="2715491"/>
          </a:xfrm>
          <a:prstGeom prst="rect">
            <a:avLst/>
          </a:prstGeom>
        </p:spPr>
        <p:txBody>
          <a:bodyPr vert="horz" wrap="square" lIns="0" tIns="0" rIns="0" bIns="0" rtlCol="0" anchor="b" anchorCtr="0">
            <a:normAutofit lnSpcReduction="100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Real World Applications</a:t>
            </a:r>
            <a:endParaRPr lang="en-US" sz="6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69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458500" y="549275"/>
            <a:ext cx="4704628" cy="5740689"/>
          </a:xfrm>
        </p:spPr>
        <p:txBody>
          <a:bodyPr>
            <a:noAutofit/>
          </a:bodyPr>
          <a:lstStyle/>
          <a:p>
            <a:r>
              <a:rPr lang="en-US" sz="1400" b="1" u="sng" dirty="0"/>
              <a:t>Real-world Application of Hamiltonian Path:</a:t>
            </a:r>
            <a:br>
              <a:rPr lang="en-US" sz="1400" b="1" u="sng" dirty="0"/>
            </a:br>
            <a:br>
              <a:rPr lang="en-US" sz="1400" b="1" u="sng" dirty="0"/>
            </a:br>
            <a:r>
              <a:rPr lang="en-US" sz="1400" b="1" dirty="0"/>
              <a:t>Logistics and Route Optimization:</a:t>
            </a:r>
            <a:br>
              <a:rPr lang="en-US" sz="1400" dirty="0"/>
            </a:br>
            <a:r>
              <a:rPr lang="en-US" sz="1400" dirty="0"/>
              <a:t>In logistics and delivery systems, finding a Hamiltonian path optimizes routes for vehicles, minimizing travel time and costs.</a:t>
            </a:r>
            <a:br>
              <a:rPr lang="en-US" sz="1400" dirty="0"/>
            </a:br>
            <a:r>
              <a:rPr lang="en-US" sz="1400" b="1" dirty="0"/>
              <a:t>Robotics and Automated Systems:</a:t>
            </a:r>
            <a:br>
              <a:rPr lang="en-US" sz="1400" dirty="0"/>
            </a:br>
            <a:r>
              <a:rPr lang="en-US" sz="1400" dirty="0"/>
              <a:t>Hamiltonian paths are used in robotics for path planning, ensuring robots cover an entire workspace without revisiting any location.</a:t>
            </a:r>
            <a:br>
              <a:rPr lang="en-US" sz="1400" dirty="0"/>
            </a:br>
            <a:r>
              <a:rPr lang="en-US" sz="1400" b="1" dirty="0"/>
              <a:t>Game Theory:</a:t>
            </a:r>
            <a:br>
              <a:rPr lang="en-US" sz="1400" dirty="0"/>
            </a:br>
            <a:r>
              <a:rPr lang="en-US" sz="1400" dirty="0"/>
              <a:t>In certain games and puzzles, Hamiltonian paths represent a challenge, such as in a game board where the path signifies a series of valid moves.</a:t>
            </a:r>
            <a:br>
              <a:rPr lang="en-US" sz="1400" dirty="0"/>
            </a:br>
            <a:r>
              <a:rPr lang="en-US" sz="1400" b="1" dirty="0"/>
              <a:t>Tour Planning and Sightseeing:</a:t>
            </a:r>
            <a:br>
              <a:rPr lang="en-US" sz="1400" dirty="0"/>
            </a:br>
            <a:r>
              <a:rPr lang="en-US" sz="1400" dirty="0"/>
              <a:t>In tourism, Hamiltonian paths can be applied to plan sightseeing tours, optimizing the travel experience by visiting each point of interest exactly once.</a:t>
            </a:r>
            <a:br>
              <a:rPr lang="en-US" sz="1400" dirty="0"/>
            </a:br>
            <a:r>
              <a:rPr lang="en-US" sz="1400" b="1" dirty="0"/>
              <a:t>Genome Sequencing:</a:t>
            </a:r>
            <a:br>
              <a:rPr lang="en-US" sz="1400" dirty="0"/>
            </a:br>
            <a:r>
              <a:rPr lang="en-US" sz="1400" dirty="0"/>
              <a:t>In bioinformatics, Hamiltonian paths are employed for genome sequencing, contributing to the understanding of genetic structures and variations.</a:t>
            </a:r>
            <a:br>
              <a:rPr lang="en-US" sz="1400" dirty="0"/>
            </a:br>
            <a:r>
              <a:rPr lang="en-US" sz="1400" b="1" dirty="0"/>
              <a:t>Printed Circuit Board (PCB) Manufacturing:</a:t>
            </a:r>
            <a:br>
              <a:rPr lang="en-US" sz="1400" dirty="0"/>
            </a:br>
            <a:r>
              <a:rPr lang="en-US" sz="1400" dirty="0"/>
              <a:t>Hamiltonian circuits play a role in designing printed circuit boards, ensuring efficient connections between electronic components in the manufacturing process.</a:t>
            </a:r>
            <a:br>
              <a:rPr lang="en-US" sz="1400" dirty="0"/>
            </a:br>
            <a:br>
              <a:rPr lang="en-US" sz="1400" dirty="0"/>
            </a:br>
            <a:br>
              <a:rPr lang="en-US" sz="1400" dirty="0"/>
            </a:br>
            <a:endParaRPr lang="en-US" sz="1400"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pic>
        <p:nvPicPr>
          <p:cNvPr id="12" name="Picture Placeholder 1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688" r="14688"/>
          <a:stretch>
            <a:fillRect/>
          </a:stretch>
        </p:blipFill>
        <p:spPr/>
      </p:pic>
    </p:spTree>
    <p:extLst>
      <p:ext uri="{BB962C8B-B14F-4D97-AF65-F5344CB8AC3E}">
        <p14:creationId xmlns:p14="http://schemas.microsoft.com/office/powerpoint/2010/main" val="2774578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458500" y="549275"/>
            <a:ext cx="4704628" cy="5740689"/>
          </a:xfrm>
        </p:spPr>
        <p:txBody>
          <a:bodyPr>
            <a:noAutofit/>
          </a:bodyPr>
          <a:lstStyle/>
          <a:p>
            <a:r>
              <a:rPr lang="en-US" sz="1600" b="1" u="sng" dirty="0"/>
              <a:t>Real-world Application of Euler Path:</a:t>
            </a:r>
            <a:br>
              <a:rPr lang="en-US" sz="1600" b="1" u="sng" dirty="0"/>
            </a:br>
            <a:br>
              <a:rPr lang="en-US" sz="1600" b="1" u="sng" dirty="0"/>
            </a:br>
            <a:r>
              <a:rPr lang="en-US" sz="1600" b="1" dirty="0"/>
              <a:t>Circuit Design:</a:t>
            </a:r>
            <a:br>
              <a:rPr lang="en-US" sz="1600" dirty="0"/>
            </a:br>
            <a:r>
              <a:rPr lang="en-US" sz="1600" dirty="0"/>
              <a:t>Eulerian circuits find applications in electronic circuit design, creating closed loops to ensure every component is connected without duplication.</a:t>
            </a:r>
            <a:br>
              <a:rPr lang="en-US" sz="1600" dirty="0"/>
            </a:br>
            <a:r>
              <a:rPr lang="en-US" sz="1600" b="1" dirty="0"/>
              <a:t>Network Connectivity:</a:t>
            </a:r>
            <a:br>
              <a:rPr lang="en-US" sz="1600" dirty="0"/>
            </a:br>
            <a:r>
              <a:rPr lang="en-US" sz="1600" dirty="0"/>
              <a:t>In telecommunication networks, Eulerian paths ensure efficient data transmission by utilizing every connection without repetition.</a:t>
            </a:r>
            <a:br>
              <a:rPr lang="en-US" sz="1600" dirty="0"/>
            </a:br>
            <a:r>
              <a:rPr lang="en-US" sz="1600" b="1" dirty="0"/>
              <a:t>Traffic Management:</a:t>
            </a:r>
            <a:br>
              <a:rPr lang="en-US" sz="1600" dirty="0"/>
            </a:br>
            <a:r>
              <a:rPr lang="en-US" sz="1600" dirty="0"/>
              <a:t>Eulerian paths are applied in traffic management systems, optimizing traffic flow by ensuring each intersection and road segment is traversed efficiently.</a:t>
            </a:r>
            <a:br>
              <a:rPr lang="en-US" sz="1600" dirty="0"/>
            </a:br>
            <a:r>
              <a:rPr lang="en-US" sz="1600" b="1" dirty="0"/>
              <a:t>Chemistry and Molecular Structures:</a:t>
            </a:r>
            <a:br>
              <a:rPr lang="en-US" sz="1600" dirty="0"/>
            </a:br>
            <a:r>
              <a:rPr lang="en-US" sz="1600" dirty="0"/>
              <a:t>In chemistry, Eulerian paths are used to model molecular structures, aiding in drug discovery and the study of chemical reactions.</a:t>
            </a:r>
            <a:br>
              <a:rPr lang="en-US" sz="1600" dirty="0"/>
            </a:br>
            <a:br>
              <a:rPr lang="en-US" sz="1600" dirty="0"/>
            </a:br>
            <a:br>
              <a:rPr lang="en-US" sz="1600" dirty="0"/>
            </a:br>
            <a:br>
              <a:rPr lang="en-US" sz="1600" dirty="0"/>
            </a:br>
            <a:endParaRPr lang="en-US" sz="1600"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688" r="14688"/>
          <a:stretch>
            <a:fillRect/>
          </a:stretch>
        </p:blipFill>
        <p:spPr/>
      </p:pic>
    </p:spTree>
    <p:extLst>
      <p:ext uri="{BB962C8B-B14F-4D97-AF65-F5344CB8AC3E}">
        <p14:creationId xmlns:p14="http://schemas.microsoft.com/office/powerpoint/2010/main" val="317962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6410036" y="350982"/>
            <a:ext cx="5154901" cy="6049818"/>
          </a:xfrm>
        </p:spPr>
        <p:txBody>
          <a:bodyPr>
            <a:normAutofit/>
          </a:bodyPr>
          <a:lstStyle/>
          <a:p>
            <a:r>
              <a:rPr lang="en-US" sz="1800" u="sng" dirty="0">
                <a:latin typeface="+mj-lt"/>
                <a:cs typeface="Arial" panose="020B0604020202020204" pitchFamily="34" charset="0"/>
              </a:rPr>
              <a:t>Complexity and Scalability:</a:t>
            </a:r>
          </a:p>
          <a:p>
            <a:r>
              <a:rPr lang="en-US" sz="1800" dirty="0">
                <a:latin typeface="+mj-lt"/>
                <a:cs typeface="Arial" panose="020B0604020202020204" pitchFamily="34" charset="0"/>
              </a:rPr>
              <a:t> The complexity and scalability of Hamiltonian and Eulerian path detection algorithms depend on various factors, including the type and size of the graph, its density, and the specific problem requirements. Striking a balance between computational efficiency and accuracy is crucial, and the project may involve exploring optimization techniques and considering the practical implications of applying these algorithms to real-world scenarios.</a:t>
            </a:r>
          </a:p>
          <a:p>
            <a:endParaRPr lang="en-US" dirty="0">
              <a:latin typeface="+mj-lt"/>
            </a:endParaRPr>
          </a:p>
          <a:p>
            <a:endParaRPr lang="en-US" dirty="0">
              <a:latin typeface="+mj-lt"/>
            </a:endParaRPr>
          </a:p>
        </p:txBody>
      </p:sp>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3187" b="13187"/>
          <a:stretch>
            <a:fillRect/>
          </a:stretch>
        </p:blipFill>
        <p:spPr>
          <a:xfrm>
            <a:off x="0" y="0"/>
            <a:ext cx="5966691" cy="6858000"/>
          </a:xfrm>
        </p:spPr>
      </p:pic>
    </p:spTree>
    <p:extLst>
      <p:ext uri="{BB962C8B-B14F-4D97-AF65-F5344CB8AC3E}">
        <p14:creationId xmlns:p14="http://schemas.microsoft.com/office/powerpoint/2010/main" val="155891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Tuesday, February 2, 20XX</a:t>
            </a:r>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14</a:t>
            </a:fld>
            <a:endParaRPr lang="en-US"/>
          </a:p>
        </p:txBody>
      </p:sp>
      <p:pic>
        <p:nvPicPr>
          <p:cNvPr id="7" name="Picture Placeholder 7" descr="Data Points Digital background">
            <a:extLst>
              <a:ext uri="{FF2B5EF4-FFF2-40B4-BE49-F238E27FC236}">
                <a16:creationId xmlns:a16="http://schemas.microsoft.com/office/drawing/2014/main" id="{5FED7C55-F545-49A1-90FD-D853A25AB4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18472"/>
            <a:ext cx="12192000" cy="6858000"/>
          </a:xfrm>
          <a:prstGeom prst="rect">
            <a:avLst/>
          </a:prstGeom>
        </p:spPr>
      </p:pic>
      <p:sp>
        <p:nvSpPr>
          <p:cNvPr id="8" name="Title 14">
            <a:extLst>
              <a:ext uri="{FF2B5EF4-FFF2-40B4-BE49-F238E27FC236}">
                <a16:creationId xmlns:a16="http://schemas.microsoft.com/office/drawing/2014/main" id="{40F1DF5B-353A-4270-8C10-6A1509441174}"/>
              </a:ext>
            </a:extLst>
          </p:cNvPr>
          <p:cNvSpPr txBox="1">
            <a:spLocks/>
          </p:cNvSpPr>
          <p:nvPr/>
        </p:nvSpPr>
        <p:spPr>
          <a:xfrm>
            <a:off x="550863" y="1450108"/>
            <a:ext cx="4150445" cy="2715491"/>
          </a:xfrm>
          <a:prstGeom prst="rect">
            <a:avLst/>
          </a:prstGeom>
        </p:spPr>
        <p:txBody>
          <a:bodyPr vert="horz" wrap="square" lIns="0" tIns="0" rIns="0" bIns="0" rtlCol="0" anchor="b" anchorCtr="0">
            <a:normAutofit lnSpcReduction="100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Eulerian Path Visualization</a:t>
            </a:r>
            <a:endParaRPr lang="en-US" sz="6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792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15</a:t>
            </a:fld>
            <a:endParaRPr lang="en-US"/>
          </a:p>
        </p:txBody>
      </p:sp>
      <p:pic>
        <p:nvPicPr>
          <p:cNvPr id="9" name="Picture 8"/>
          <p:cNvPicPr>
            <a:picLocks noChangeAspect="1"/>
          </p:cNvPicPr>
          <p:nvPr/>
        </p:nvPicPr>
        <p:blipFill>
          <a:blip r:embed="rId3"/>
          <a:stretch>
            <a:fillRect/>
          </a:stretch>
        </p:blipFill>
        <p:spPr>
          <a:xfrm>
            <a:off x="3260435" y="1025236"/>
            <a:ext cx="729673" cy="833582"/>
          </a:xfrm>
          <a:prstGeom prst="rect">
            <a:avLst/>
          </a:prstGeom>
        </p:spPr>
      </p:pic>
      <p:pic>
        <p:nvPicPr>
          <p:cNvPr id="11" name="Picture 10"/>
          <p:cNvPicPr>
            <a:picLocks noChangeAspect="1"/>
          </p:cNvPicPr>
          <p:nvPr/>
        </p:nvPicPr>
        <p:blipFill>
          <a:blip r:embed="rId4"/>
          <a:stretch>
            <a:fillRect/>
          </a:stretch>
        </p:blipFill>
        <p:spPr>
          <a:xfrm>
            <a:off x="6169891" y="1025236"/>
            <a:ext cx="803563" cy="833582"/>
          </a:xfrm>
          <a:prstGeom prst="rect">
            <a:avLst/>
          </a:prstGeom>
        </p:spPr>
      </p:pic>
      <p:pic>
        <p:nvPicPr>
          <p:cNvPr id="12" name="Picture 11"/>
          <p:cNvPicPr>
            <a:picLocks noChangeAspect="1"/>
          </p:cNvPicPr>
          <p:nvPr/>
        </p:nvPicPr>
        <p:blipFill>
          <a:blip r:embed="rId5"/>
          <a:stretch>
            <a:fillRect/>
          </a:stretch>
        </p:blipFill>
        <p:spPr>
          <a:xfrm>
            <a:off x="831272" y="2835564"/>
            <a:ext cx="905163" cy="1016000"/>
          </a:xfrm>
          <a:prstGeom prst="rect">
            <a:avLst/>
          </a:prstGeom>
        </p:spPr>
      </p:pic>
      <p:pic>
        <p:nvPicPr>
          <p:cNvPr id="13" name="Picture 12"/>
          <p:cNvPicPr>
            <a:picLocks noChangeAspect="1"/>
          </p:cNvPicPr>
          <p:nvPr/>
        </p:nvPicPr>
        <p:blipFill>
          <a:blip r:embed="rId6"/>
          <a:stretch>
            <a:fillRect/>
          </a:stretch>
        </p:blipFill>
        <p:spPr>
          <a:xfrm>
            <a:off x="3260435" y="4472709"/>
            <a:ext cx="831274" cy="831274"/>
          </a:xfrm>
          <a:prstGeom prst="rect">
            <a:avLst/>
          </a:prstGeom>
        </p:spPr>
      </p:pic>
      <p:pic>
        <p:nvPicPr>
          <p:cNvPr id="14" name="Picture 13"/>
          <p:cNvPicPr>
            <a:picLocks noChangeAspect="1"/>
          </p:cNvPicPr>
          <p:nvPr/>
        </p:nvPicPr>
        <p:blipFill>
          <a:blip r:embed="rId7"/>
          <a:stretch>
            <a:fillRect/>
          </a:stretch>
        </p:blipFill>
        <p:spPr>
          <a:xfrm>
            <a:off x="6190672" y="4541983"/>
            <a:ext cx="762000" cy="762000"/>
          </a:xfrm>
          <a:prstGeom prst="rect">
            <a:avLst/>
          </a:prstGeom>
        </p:spPr>
      </p:pic>
      <p:pic>
        <p:nvPicPr>
          <p:cNvPr id="15" name="Picture 14"/>
          <p:cNvPicPr>
            <a:picLocks noChangeAspect="1"/>
          </p:cNvPicPr>
          <p:nvPr/>
        </p:nvPicPr>
        <p:blipFill>
          <a:blip r:embed="rId8"/>
          <a:stretch>
            <a:fillRect/>
          </a:stretch>
        </p:blipFill>
        <p:spPr>
          <a:xfrm>
            <a:off x="8802255" y="2955636"/>
            <a:ext cx="738908" cy="895928"/>
          </a:xfrm>
          <a:prstGeom prst="rect">
            <a:avLst/>
          </a:prstGeom>
        </p:spPr>
      </p:pic>
      <p:sp>
        <p:nvSpPr>
          <p:cNvPr id="16" name="TextBox 15"/>
          <p:cNvSpPr txBox="1"/>
          <p:nvPr/>
        </p:nvSpPr>
        <p:spPr>
          <a:xfrm>
            <a:off x="960581" y="378691"/>
            <a:ext cx="1633781" cy="369332"/>
          </a:xfrm>
          <a:prstGeom prst="rect">
            <a:avLst/>
          </a:prstGeom>
          <a:noFill/>
        </p:spPr>
        <p:txBody>
          <a:bodyPr wrap="none" rtlCol="0">
            <a:spAutoFit/>
          </a:bodyPr>
          <a:lstStyle/>
          <a:p>
            <a:r>
              <a:rPr lang="en-US" dirty="0">
                <a:latin typeface="+mj-lt"/>
              </a:rPr>
              <a:t>Eulerian Path:</a:t>
            </a:r>
          </a:p>
        </p:txBody>
      </p:sp>
      <p:pic>
        <p:nvPicPr>
          <p:cNvPr id="17" name="Picture 16"/>
          <p:cNvPicPr>
            <a:picLocks noChangeAspect="1"/>
          </p:cNvPicPr>
          <p:nvPr/>
        </p:nvPicPr>
        <p:blipFill>
          <a:blip r:embed="rId9"/>
          <a:stretch>
            <a:fillRect/>
          </a:stretch>
        </p:blipFill>
        <p:spPr>
          <a:xfrm rot="3005096">
            <a:off x="2024284" y="1178931"/>
            <a:ext cx="609600" cy="2160502"/>
          </a:xfrm>
          <a:prstGeom prst="rect">
            <a:avLst/>
          </a:prstGeom>
        </p:spPr>
      </p:pic>
      <p:pic>
        <p:nvPicPr>
          <p:cNvPr id="18" name="Picture 17"/>
          <p:cNvPicPr>
            <a:picLocks noChangeAspect="1"/>
          </p:cNvPicPr>
          <p:nvPr/>
        </p:nvPicPr>
        <p:blipFill>
          <a:blip r:embed="rId9"/>
          <a:stretch>
            <a:fillRect/>
          </a:stretch>
        </p:blipFill>
        <p:spPr>
          <a:xfrm rot="16200000">
            <a:off x="4789056" y="551872"/>
            <a:ext cx="609600" cy="2004292"/>
          </a:xfrm>
          <a:prstGeom prst="rect">
            <a:avLst/>
          </a:prstGeom>
        </p:spPr>
      </p:pic>
      <p:pic>
        <p:nvPicPr>
          <p:cNvPr id="20" name="Picture 19"/>
          <p:cNvPicPr>
            <a:picLocks noChangeAspect="1"/>
          </p:cNvPicPr>
          <p:nvPr/>
        </p:nvPicPr>
        <p:blipFill>
          <a:blip r:embed="rId9"/>
          <a:stretch>
            <a:fillRect/>
          </a:stretch>
        </p:blipFill>
        <p:spPr>
          <a:xfrm rot="18097068">
            <a:off x="7714995" y="862704"/>
            <a:ext cx="609600" cy="2449426"/>
          </a:xfrm>
          <a:prstGeom prst="rect">
            <a:avLst/>
          </a:prstGeom>
        </p:spPr>
      </p:pic>
      <p:pic>
        <p:nvPicPr>
          <p:cNvPr id="21" name="Picture 20"/>
          <p:cNvPicPr>
            <a:picLocks noChangeAspect="1"/>
          </p:cNvPicPr>
          <p:nvPr/>
        </p:nvPicPr>
        <p:blipFill>
          <a:blip r:embed="rId9"/>
          <a:stretch>
            <a:fillRect/>
          </a:stretch>
        </p:blipFill>
        <p:spPr>
          <a:xfrm rot="3005096">
            <a:off x="7671995" y="3303382"/>
            <a:ext cx="609600" cy="2160502"/>
          </a:xfrm>
          <a:prstGeom prst="rect">
            <a:avLst/>
          </a:prstGeom>
        </p:spPr>
      </p:pic>
      <p:pic>
        <p:nvPicPr>
          <p:cNvPr id="22" name="Picture 21"/>
          <p:cNvPicPr>
            <a:picLocks noChangeAspect="1"/>
          </p:cNvPicPr>
          <p:nvPr/>
        </p:nvPicPr>
        <p:blipFill>
          <a:blip r:embed="rId9"/>
          <a:stretch>
            <a:fillRect/>
          </a:stretch>
        </p:blipFill>
        <p:spPr>
          <a:xfrm rot="18097068">
            <a:off x="2021166" y="3314327"/>
            <a:ext cx="609600" cy="2302564"/>
          </a:xfrm>
          <a:prstGeom prst="rect">
            <a:avLst/>
          </a:prstGeom>
        </p:spPr>
      </p:pic>
      <p:pic>
        <p:nvPicPr>
          <p:cNvPr id="23" name="Picture 22"/>
          <p:cNvPicPr>
            <a:picLocks noChangeAspect="1"/>
          </p:cNvPicPr>
          <p:nvPr/>
        </p:nvPicPr>
        <p:blipFill>
          <a:blip r:embed="rId9"/>
          <a:stretch>
            <a:fillRect/>
          </a:stretch>
        </p:blipFill>
        <p:spPr>
          <a:xfrm rot="16200000">
            <a:off x="4768083" y="3975905"/>
            <a:ext cx="609600" cy="2004292"/>
          </a:xfrm>
          <a:prstGeom prst="rect">
            <a:avLst/>
          </a:prstGeom>
        </p:spPr>
      </p:pic>
      <p:pic>
        <p:nvPicPr>
          <p:cNvPr id="24" name="Picture 23"/>
          <p:cNvPicPr>
            <a:picLocks noChangeAspect="1"/>
          </p:cNvPicPr>
          <p:nvPr/>
        </p:nvPicPr>
        <p:blipFill>
          <a:blip r:embed="rId9"/>
          <a:stretch>
            <a:fillRect/>
          </a:stretch>
        </p:blipFill>
        <p:spPr>
          <a:xfrm rot="16200000">
            <a:off x="4897993" y="-230910"/>
            <a:ext cx="609600" cy="7148947"/>
          </a:xfrm>
          <a:prstGeom prst="rect">
            <a:avLst/>
          </a:prstGeom>
        </p:spPr>
      </p:pic>
      <p:pic>
        <p:nvPicPr>
          <p:cNvPr id="25" name="Picture 24"/>
          <p:cNvPicPr>
            <a:picLocks noChangeAspect="1"/>
          </p:cNvPicPr>
          <p:nvPr/>
        </p:nvPicPr>
        <p:blipFill>
          <a:blip r:embed="rId10"/>
          <a:stretch>
            <a:fillRect/>
          </a:stretch>
        </p:blipFill>
        <p:spPr>
          <a:xfrm>
            <a:off x="1729150" y="3359959"/>
            <a:ext cx="619160" cy="619160"/>
          </a:xfrm>
          <a:prstGeom prst="rect">
            <a:avLst/>
          </a:prstGeom>
        </p:spPr>
      </p:pic>
    </p:spTree>
    <p:extLst>
      <p:ext uri="{BB962C8B-B14F-4D97-AF65-F5344CB8AC3E}">
        <p14:creationId xmlns:p14="http://schemas.microsoft.com/office/powerpoint/2010/main" val="92901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16</a:t>
            </a:fld>
            <a:endParaRPr lang="en-US"/>
          </a:p>
        </p:txBody>
      </p:sp>
      <p:pic>
        <p:nvPicPr>
          <p:cNvPr id="9" name="Picture 8"/>
          <p:cNvPicPr>
            <a:picLocks noChangeAspect="1"/>
          </p:cNvPicPr>
          <p:nvPr/>
        </p:nvPicPr>
        <p:blipFill>
          <a:blip r:embed="rId2"/>
          <a:stretch>
            <a:fillRect/>
          </a:stretch>
        </p:blipFill>
        <p:spPr>
          <a:xfrm>
            <a:off x="3260435" y="1025236"/>
            <a:ext cx="729673" cy="833582"/>
          </a:xfrm>
          <a:prstGeom prst="rect">
            <a:avLst/>
          </a:prstGeom>
        </p:spPr>
      </p:pic>
      <p:pic>
        <p:nvPicPr>
          <p:cNvPr id="11" name="Picture 10"/>
          <p:cNvPicPr>
            <a:picLocks noChangeAspect="1"/>
          </p:cNvPicPr>
          <p:nvPr/>
        </p:nvPicPr>
        <p:blipFill>
          <a:blip r:embed="rId3"/>
          <a:stretch>
            <a:fillRect/>
          </a:stretch>
        </p:blipFill>
        <p:spPr>
          <a:xfrm>
            <a:off x="6169891" y="1025236"/>
            <a:ext cx="803563" cy="833582"/>
          </a:xfrm>
          <a:prstGeom prst="rect">
            <a:avLst/>
          </a:prstGeom>
        </p:spPr>
      </p:pic>
      <p:pic>
        <p:nvPicPr>
          <p:cNvPr id="12" name="Picture 11"/>
          <p:cNvPicPr>
            <a:picLocks noChangeAspect="1"/>
          </p:cNvPicPr>
          <p:nvPr/>
        </p:nvPicPr>
        <p:blipFill>
          <a:blip r:embed="rId4"/>
          <a:stretch>
            <a:fillRect/>
          </a:stretch>
        </p:blipFill>
        <p:spPr>
          <a:xfrm>
            <a:off x="831272" y="2835564"/>
            <a:ext cx="905163" cy="1016000"/>
          </a:xfrm>
          <a:prstGeom prst="rect">
            <a:avLst/>
          </a:prstGeom>
        </p:spPr>
      </p:pic>
      <p:pic>
        <p:nvPicPr>
          <p:cNvPr id="13" name="Picture 12"/>
          <p:cNvPicPr>
            <a:picLocks noChangeAspect="1"/>
          </p:cNvPicPr>
          <p:nvPr/>
        </p:nvPicPr>
        <p:blipFill>
          <a:blip r:embed="rId5"/>
          <a:stretch>
            <a:fillRect/>
          </a:stretch>
        </p:blipFill>
        <p:spPr>
          <a:xfrm>
            <a:off x="3260435" y="4472709"/>
            <a:ext cx="831274" cy="831274"/>
          </a:xfrm>
          <a:prstGeom prst="rect">
            <a:avLst/>
          </a:prstGeom>
        </p:spPr>
      </p:pic>
      <p:pic>
        <p:nvPicPr>
          <p:cNvPr id="14" name="Picture 13"/>
          <p:cNvPicPr>
            <a:picLocks noChangeAspect="1"/>
          </p:cNvPicPr>
          <p:nvPr/>
        </p:nvPicPr>
        <p:blipFill>
          <a:blip r:embed="rId6"/>
          <a:stretch>
            <a:fillRect/>
          </a:stretch>
        </p:blipFill>
        <p:spPr>
          <a:xfrm>
            <a:off x="6190672" y="4541983"/>
            <a:ext cx="762000" cy="762000"/>
          </a:xfrm>
          <a:prstGeom prst="rect">
            <a:avLst/>
          </a:prstGeom>
        </p:spPr>
      </p:pic>
      <p:pic>
        <p:nvPicPr>
          <p:cNvPr id="15" name="Picture 14"/>
          <p:cNvPicPr>
            <a:picLocks noChangeAspect="1"/>
          </p:cNvPicPr>
          <p:nvPr/>
        </p:nvPicPr>
        <p:blipFill>
          <a:blip r:embed="rId7"/>
          <a:stretch>
            <a:fillRect/>
          </a:stretch>
        </p:blipFill>
        <p:spPr>
          <a:xfrm>
            <a:off x="8802255" y="2955636"/>
            <a:ext cx="738908" cy="895928"/>
          </a:xfrm>
          <a:prstGeom prst="rect">
            <a:avLst/>
          </a:prstGeom>
        </p:spPr>
      </p:pic>
      <p:sp>
        <p:nvSpPr>
          <p:cNvPr id="16" name="TextBox 15"/>
          <p:cNvSpPr txBox="1"/>
          <p:nvPr/>
        </p:nvSpPr>
        <p:spPr>
          <a:xfrm>
            <a:off x="960581" y="378691"/>
            <a:ext cx="1633781" cy="369332"/>
          </a:xfrm>
          <a:prstGeom prst="rect">
            <a:avLst/>
          </a:prstGeom>
          <a:noFill/>
        </p:spPr>
        <p:txBody>
          <a:bodyPr wrap="none" rtlCol="0">
            <a:spAutoFit/>
          </a:bodyPr>
          <a:lstStyle/>
          <a:p>
            <a:r>
              <a:rPr lang="en-US" dirty="0">
                <a:latin typeface="+mj-lt"/>
              </a:rPr>
              <a:t>Eulerian Path:</a:t>
            </a:r>
          </a:p>
        </p:txBody>
      </p:sp>
      <p:pic>
        <p:nvPicPr>
          <p:cNvPr id="10" name="Picture 9"/>
          <p:cNvPicPr>
            <a:picLocks noChangeAspect="1"/>
          </p:cNvPicPr>
          <p:nvPr/>
        </p:nvPicPr>
        <p:blipFill>
          <a:blip r:embed="rId8"/>
          <a:stretch>
            <a:fillRect/>
          </a:stretch>
        </p:blipFill>
        <p:spPr>
          <a:xfrm rot="3005096">
            <a:off x="2003177" y="1288701"/>
            <a:ext cx="609600" cy="2160502"/>
          </a:xfrm>
          <a:prstGeom prst="rect">
            <a:avLst/>
          </a:prstGeom>
        </p:spPr>
      </p:pic>
      <p:pic>
        <p:nvPicPr>
          <p:cNvPr id="17" name="Picture 16"/>
          <p:cNvPicPr>
            <a:picLocks noChangeAspect="1"/>
          </p:cNvPicPr>
          <p:nvPr/>
        </p:nvPicPr>
        <p:blipFill>
          <a:blip r:embed="rId9"/>
          <a:stretch>
            <a:fillRect/>
          </a:stretch>
        </p:blipFill>
        <p:spPr>
          <a:xfrm rot="19141836">
            <a:off x="1319129" y="2209327"/>
            <a:ext cx="619160" cy="619160"/>
          </a:xfrm>
          <a:prstGeom prst="rect">
            <a:avLst/>
          </a:prstGeom>
        </p:spPr>
      </p:pic>
    </p:spTree>
    <p:extLst>
      <p:ext uri="{BB962C8B-B14F-4D97-AF65-F5344CB8AC3E}">
        <p14:creationId xmlns:p14="http://schemas.microsoft.com/office/powerpoint/2010/main" val="388529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0.0082 -0.00694 L 0.09024 -0.12893 " pathEditMode="relative" rAng="0" ptsTypes="AA">
                                      <p:cBhvr>
                                        <p:cTn id="16" dur="2000" fill="hold"/>
                                        <p:tgtEl>
                                          <p:spTgt spid="17"/>
                                        </p:tgtEl>
                                        <p:attrNameLst>
                                          <p:attrName>ppt_x</p:attrName>
                                          <p:attrName>ppt_y</p:attrName>
                                        </p:attrNameLst>
                                      </p:cBhvr>
                                      <p:rCtr x="4922" y="-6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17</a:t>
            </a:fld>
            <a:endParaRPr lang="en-US"/>
          </a:p>
        </p:txBody>
      </p:sp>
      <p:pic>
        <p:nvPicPr>
          <p:cNvPr id="9" name="Picture 8"/>
          <p:cNvPicPr>
            <a:picLocks noChangeAspect="1"/>
          </p:cNvPicPr>
          <p:nvPr/>
        </p:nvPicPr>
        <p:blipFill>
          <a:blip r:embed="rId2"/>
          <a:stretch>
            <a:fillRect/>
          </a:stretch>
        </p:blipFill>
        <p:spPr>
          <a:xfrm>
            <a:off x="3260435" y="1025236"/>
            <a:ext cx="729673" cy="833582"/>
          </a:xfrm>
          <a:prstGeom prst="rect">
            <a:avLst/>
          </a:prstGeom>
        </p:spPr>
      </p:pic>
      <p:pic>
        <p:nvPicPr>
          <p:cNvPr id="11" name="Picture 10"/>
          <p:cNvPicPr>
            <a:picLocks noChangeAspect="1"/>
          </p:cNvPicPr>
          <p:nvPr/>
        </p:nvPicPr>
        <p:blipFill>
          <a:blip r:embed="rId3"/>
          <a:stretch>
            <a:fillRect/>
          </a:stretch>
        </p:blipFill>
        <p:spPr>
          <a:xfrm>
            <a:off x="6169891" y="1025236"/>
            <a:ext cx="803563" cy="833582"/>
          </a:xfrm>
          <a:prstGeom prst="rect">
            <a:avLst/>
          </a:prstGeom>
        </p:spPr>
      </p:pic>
      <p:pic>
        <p:nvPicPr>
          <p:cNvPr id="12" name="Picture 11"/>
          <p:cNvPicPr>
            <a:picLocks noChangeAspect="1"/>
          </p:cNvPicPr>
          <p:nvPr/>
        </p:nvPicPr>
        <p:blipFill>
          <a:blip r:embed="rId4"/>
          <a:stretch>
            <a:fillRect/>
          </a:stretch>
        </p:blipFill>
        <p:spPr>
          <a:xfrm>
            <a:off x="831272" y="2835564"/>
            <a:ext cx="905163" cy="1016000"/>
          </a:xfrm>
          <a:prstGeom prst="rect">
            <a:avLst/>
          </a:prstGeom>
        </p:spPr>
      </p:pic>
      <p:pic>
        <p:nvPicPr>
          <p:cNvPr id="13" name="Picture 12"/>
          <p:cNvPicPr>
            <a:picLocks noChangeAspect="1"/>
          </p:cNvPicPr>
          <p:nvPr/>
        </p:nvPicPr>
        <p:blipFill>
          <a:blip r:embed="rId5"/>
          <a:stretch>
            <a:fillRect/>
          </a:stretch>
        </p:blipFill>
        <p:spPr>
          <a:xfrm>
            <a:off x="3260435" y="4472709"/>
            <a:ext cx="831274" cy="831274"/>
          </a:xfrm>
          <a:prstGeom prst="rect">
            <a:avLst/>
          </a:prstGeom>
        </p:spPr>
      </p:pic>
      <p:pic>
        <p:nvPicPr>
          <p:cNvPr id="14" name="Picture 13"/>
          <p:cNvPicPr>
            <a:picLocks noChangeAspect="1"/>
          </p:cNvPicPr>
          <p:nvPr/>
        </p:nvPicPr>
        <p:blipFill>
          <a:blip r:embed="rId6"/>
          <a:stretch>
            <a:fillRect/>
          </a:stretch>
        </p:blipFill>
        <p:spPr>
          <a:xfrm>
            <a:off x="6190672" y="4541983"/>
            <a:ext cx="762000" cy="762000"/>
          </a:xfrm>
          <a:prstGeom prst="rect">
            <a:avLst/>
          </a:prstGeom>
        </p:spPr>
      </p:pic>
      <p:pic>
        <p:nvPicPr>
          <p:cNvPr id="15" name="Picture 14"/>
          <p:cNvPicPr>
            <a:picLocks noChangeAspect="1"/>
          </p:cNvPicPr>
          <p:nvPr/>
        </p:nvPicPr>
        <p:blipFill>
          <a:blip r:embed="rId7"/>
          <a:stretch>
            <a:fillRect/>
          </a:stretch>
        </p:blipFill>
        <p:spPr>
          <a:xfrm>
            <a:off x="8802255" y="2955636"/>
            <a:ext cx="738908" cy="895928"/>
          </a:xfrm>
          <a:prstGeom prst="rect">
            <a:avLst/>
          </a:prstGeom>
        </p:spPr>
      </p:pic>
      <p:sp>
        <p:nvSpPr>
          <p:cNvPr id="16" name="TextBox 15"/>
          <p:cNvSpPr txBox="1"/>
          <p:nvPr/>
        </p:nvSpPr>
        <p:spPr>
          <a:xfrm>
            <a:off x="960581" y="378691"/>
            <a:ext cx="1633781" cy="369332"/>
          </a:xfrm>
          <a:prstGeom prst="rect">
            <a:avLst/>
          </a:prstGeom>
          <a:noFill/>
        </p:spPr>
        <p:txBody>
          <a:bodyPr wrap="none" rtlCol="0">
            <a:spAutoFit/>
          </a:bodyPr>
          <a:lstStyle/>
          <a:p>
            <a:r>
              <a:rPr lang="en-US" dirty="0">
                <a:latin typeface="+mj-lt"/>
              </a:rPr>
              <a:t>Eulerian Path:</a:t>
            </a:r>
          </a:p>
        </p:txBody>
      </p:sp>
      <p:pic>
        <p:nvPicPr>
          <p:cNvPr id="10" name="Picture 9"/>
          <p:cNvPicPr>
            <a:picLocks noChangeAspect="1"/>
          </p:cNvPicPr>
          <p:nvPr/>
        </p:nvPicPr>
        <p:blipFill>
          <a:blip r:embed="rId8"/>
          <a:stretch>
            <a:fillRect/>
          </a:stretch>
        </p:blipFill>
        <p:spPr>
          <a:xfrm rot="3005096">
            <a:off x="2003177" y="1279465"/>
            <a:ext cx="609600" cy="2160502"/>
          </a:xfrm>
          <a:prstGeom prst="rect">
            <a:avLst/>
          </a:prstGeom>
        </p:spPr>
      </p:pic>
      <p:pic>
        <p:nvPicPr>
          <p:cNvPr id="18" name="Picture 17"/>
          <p:cNvPicPr>
            <a:picLocks noChangeAspect="1"/>
          </p:cNvPicPr>
          <p:nvPr/>
        </p:nvPicPr>
        <p:blipFill>
          <a:blip r:embed="rId8"/>
          <a:stretch>
            <a:fillRect/>
          </a:stretch>
        </p:blipFill>
        <p:spPr>
          <a:xfrm rot="16200000">
            <a:off x="4789056" y="551872"/>
            <a:ext cx="609600" cy="2004292"/>
          </a:xfrm>
          <a:prstGeom prst="rect">
            <a:avLst/>
          </a:prstGeom>
        </p:spPr>
      </p:pic>
      <p:pic>
        <p:nvPicPr>
          <p:cNvPr id="20" name="Picture 19"/>
          <p:cNvPicPr>
            <a:picLocks noChangeAspect="1"/>
          </p:cNvPicPr>
          <p:nvPr/>
        </p:nvPicPr>
        <p:blipFill>
          <a:blip r:embed="rId9"/>
          <a:stretch>
            <a:fillRect/>
          </a:stretch>
        </p:blipFill>
        <p:spPr>
          <a:xfrm>
            <a:off x="4112413" y="934857"/>
            <a:ext cx="619160" cy="619160"/>
          </a:xfrm>
          <a:prstGeom prst="rect">
            <a:avLst/>
          </a:prstGeom>
        </p:spPr>
      </p:pic>
    </p:spTree>
    <p:extLst>
      <p:ext uri="{BB962C8B-B14F-4D97-AF65-F5344CB8AC3E}">
        <p14:creationId xmlns:p14="http://schemas.microsoft.com/office/powerpoint/2010/main" val="215253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2.08333E-7 -1.48148E-6 L 0.1207 0.0007 " pathEditMode="relative" rAng="0" ptsTypes="AA">
                                      <p:cBhvr>
                                        <p:cTn id="16" dur="2000" fill="hold"/>
                                        <p:tgtEl>
                                          <p:spTgt spid="20"/>
                                        </p:tgtEl>
                                        <p:attrNameLst>
                                          <p:attrName>ppt_x</p:attrName>
                                          <p:attrName>ppt_y</p:attrName>
                                        </p:attrNameLst>
                                      </p:cBhvr>
                                      <p:rCtr x="6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18</a:t>
            </a:fld>
            <a:endParaRPr lang="en-US"/>
          </a:p>
        </p:txBody>
      </p:sp>
      <p:pic>
        <p:nvPicPr>
          <p:cNvPr id="9" name="Picture 8"/>
          <p:cNvPicPr>
            <a:picLocks noChangeAspect="1"/>
          </p:cNvPicPr>
          <p:nvPr/>
        </p:nvPicPr>
        <p:blipFill>
          <a:blip r:embed="rId2"/>
          <a:stretch>
            <a:fillRect/>
          </a:stretch>
        </p:blipFill>
        <p:spPr>
          <a:xfrm>
            <a:off x="3260435" y="1025236"/>
            <a:ext cx="729673" cy="833582"/>
          </a:xfrm>
          <a:prstGeom prst="rect">
            <a:avLst/>
          </a:prstGeom>
        </p:spPr>
      </p:pic>
      <p:pic>
        <p:nvPicPr>
          <p:cNvPr id="11" name="Picture 10"/>
          <p:cNvPicPr>
            <a:picLocks noChangeAspect="1"/>
          </p:cNvPicPr>
          <p:nvPr/>
        </p:nvPicPr>
        <p:blipFill>
          <a:blip r:embed="rId3"/>
          <a:stretch>
            <a:fillRect/>
          </a:stretch>
        </p:blipFill>
        <p:spPr>
          <a:xfrm>
            <a:off x="6169891" y="1025236"/>
            <a:ext cx="803563" cy="833582"/>
          </a:xfrm>
          <a:prstGeom prst="rect">
            <a:avLst/>
          </a:prstGeom>
        </p:spPr>
      </p:pic>
      <p:pic>
        <p:nvPicPr>
          <p:cNvPr id="12" name="Picture 11"/>
          <p:cNvPicPr>
            <a:picLocks noChangeAspect="1"/>
          </p:cNvPicPr>
          <p:nvPr/>
        </p:nvPicPr>
        <p:blipFill>
          <a:blip r:embed="rId4"/>
          <a:stretch>
            <a:fillRect/>
          </a:stretch>
        </p:blipFill>
        <p:spPr>
          <a:xfrm>
            <a:off x="831272" y="2835564"/>
            <a:ext cx="905163" cy="1016000"/>
          </a:xfrm>
          <a:prstGeom prst="rect">
            <a:avLst/>
          </a:prstGeom>
        </p:spPr>
      </p:pic>
      <p:pic>
        <p:nvPicPr>
          <p:cNvPr id="13" name="Picture 12"/>
          <p:cNvPicPr>
            <a:picLocks noChangeAspect="1"/>
          </p:cNvPicPr>
          <p:nvPr/>
        </p:nvPicPr>
        <p:blipFill>
          <a:blip r:embed="rId5"/>
          <a:stretch>
            <a:fillRect/>
          </a:stretch>
        </p:blipFill>
        <p:spPr>
          <a:xfrm>
            <a:off x="3260435" y="4472709"/>
            <a:ext cx="831274" cy="831274"/>
          </a:xfrm>
          <a:prstGeom prst="rect">
            <a:avLst/>
          </a:prstGeom>
        </p:spPr>
      </p:pic>
      <p:pic>
        <p:nvPicPr>
          <p:cNvPr id="14" name="Picture 13"/>
          <p:cNvPicPr>
            <a:picLocks noChangeAspect="1"/>
          </p:cNvPicPr>
          <p:nvPr/>
        </p:nvPicPr>
        <p:blipFill>
          <a:blip r:embed="rId6"/>
          <a:stretch>
            <a:fillRect/>
          </a:stretch>
        </p:blipFill>
        <p:spPr>
          <a:xfrm>
            <a:off x="6190672" y="4541983"/>
            <a:ext cx="762000" cy="762000"/>
          </a:xfrm>
          <a:prstGeom prst="rect">
            <a:avLst/>
          </a:prstGeom>
        </p:spPr>
      </p:pic>
      <p:pic>
        <p:nvPicPr>
          <p:cNvPr id="15" name="Picture 14"/>
          <p:cNvPicPr>
            <a:picLocks noChangeAspect="1"/>
          </p:cNvPicPr>
          <p:nvPr/>
        </p:nvPicPr>
        <p:blipFill>
          <a:blip r:embed="rId7"/>
          <a:stretch>
            <a:fillRect/>
          </a:stretch>
        </p:blipFill>
        <p:spPr>
          <a:xfrm>
            <a:off x="8802255" y="2955636"/>
            <a:ext cx="738908" cy="895928"/>
          </a:xfrm>
          <a:prstGeom prst="rect">
            <a:avLst/>
          </a:prstGeom>
        </p:spPr>
      </p:pic>
      <p:sp>
        <p:nvSpPr>
          <p:cNvPr id="16" name="TextBox 15"/>
          <p:cNvSpPr txBox="1"/>
          <p:nvPr/>
        </p:nvSpPr>
        <p:spPr>
          <a:xfrm>
            <a:off x="960581" y="378691"/>
            <a:ext cx="1633781" cy="369332"/>
          </a:xfrm>
          <a:prstGeom prst="rect">
            <a:avLst/>
          </a:prstGeom>
          <a:noFill/>
        </p:spPr>
        <p:txBody>
          <a:bodyPr wrap="none" rtlCol="0">
            <a:spAutoFit/>
          </a:bodyPr>
          <a:lstStyle/>
          <a:p>
            <a:r>
              <a:rPr lang="en-US" dirty="0">
                <a:latin typeface="+mj-lt"/>
              </a:rPr>
              <a:t>Eulerian Path:</a:t>
            </a:r>
          </a:p>
        </p:txBody>
      </p:sp>
      <p:pic>
        <p:nvPicPr>
          <p:cNvPr id="10" name="Picture 9"/>
          <p:cNvPicPr>
            <a:picLocks noChangeAspect="1"/>
          </p:cNvPicPr>
          <p:nvPr/>
        </p:nvPicPr>
        <p:blipFill>
          <a:blip r:embed="rId8"/>
          <a:stretch>
            <a:fillRect/>
          </a:stretch>
        </p:blipFill>
        <p:spPr>
          <a:xfrm rot="3005096">
            <a:off x="2003177" y="1279465"/>
            <a:ext cx="609600" cy="2160502"/>
          </a:xfrm>
          <a:prstGeom prst="rect">
            <a:avLst/>
          </a:prstGeom>
        </p:spPr>
      </p:pic>
      <p:pic>
        <p:nvPicPr>
          <p:cNvPr id="18" name="Picture 17"/>
          <p:cNvPicPr>
            <a:picLocks noChangeAspect="1"/>
          </p:cNvPicPr>
          <p:nvPr/>
        </p:nvPicPr>
        <p:blipFill>
          <a:blip r:embed="rId8"/>
          <a:stretch>
            <a:fillRect/>
          </a:stretch>
        </p:blipFill>
        <p:spPr>
          <a:xfrm rot="16200000">
            <a:off x="4789056" y="551872"/>
            <a:ext cx="609600" cy="2004292"/>
          </a:xfrm>
          <a:prstGeom prst="rect">
            <a:avLst/>
          </a:prstGeom>
        </p:spPr>
      </p:pic>
      <p:pic>
        <p:nvPicPr>
          <p:cNvPr id="17" name="Picture 16"/>
          <p:cNvPicPr>
            <a:picLocks noChangeAspect="1"/>
          </p:cNvPicPr>
          <p:nvPr/>
        </p:nvPicPr>
        <p:blipFill>
          <a:blip r:embed="rId8"/>
          <a:stretch>
            <a:fillRect/>
          </a:stretch>
        </p:blipFill>
        <p:spPr>
          <a:xfrm rot="18097068">
            <a:off x="7664195" y="921337"/>
            <a:ext cx="609600" cy="2449426"/>
          </a:xfrm>
          <a:prstGeom prst="rect">
            <a:avLst/>
          </a:prstGeom>
        </p:spPr>
      </p:pic>
      <p:pic>
        <p:nvPicPr>
          <p:cNvPr id="19" name="Picture 18"/>
          <p:cNvPicPr>
            <a:picLocks noChangeAspect="1"/>
          </p:cNvPicPr>
          <p:nvPr/>
        </p:nvPicPr>
        <p:blipFill>
          <a:blip r:embed="rId9"/>
          <a:stretch>
            <a:fillRect/>
          </a:stretch>
        </p:blipFill>
        <p:spPr>
          <a:xfrm rot="1828474">
            <a:off x="7161580" y="1095238"/>
            <a:ext cx="619160" cy="619160"/>
          </a:xfrm>
          <a:prstGeom prst="rect">
            <a:avLst/>
          </a:prstGeom>
        </p:spPr>
      </p:pic>
    </p:spTree>
    <p:extLst>
      <p:ext uri="{BB962C8B-B14F-4D97-AF65-F5344CB8AC3E}">
        <p14:creationId xmlns:p14="http://schemas.microsoft.com/office/powerpoint/2010/main" val="348698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4.16667E-7 -1.11111E-6 L 0.11497 0.1331 " pathEditMode="relative" rAng="0" ptsTypes="AA">
                                      <p:cBhvr>
                                        <p:cTn id="16" dur="2000" fill="hold"/>
                                        <p:tgtEl>
                                          <p:spTgt spid="19"/>
                                        </p:tgtEl>
                                        <p:attrNameLst>
                                          <p:attrName>ppt_x</p:attrName>
                                          <p:attrName>ppt_y</p:attrName>
                                        </p:attrNameLst>
                                      </p:cBhvr>
                                      <p:rCtr x="5742" y="6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19</a:t>
            </a:fld>
            <a:endParaRPr lang="en-US"/>
          </a:p>
        </p:txBody>
      </p:sp>
      <p:pic>
        <p:nvPicPr>
          <p:cNvPr id="9" name="Picture 8"/>
          <p:cNvPicPr>
            <a:picLocks noChangeAspect="1"/>
          </p:cNvPicPr>
          <p:nvPr/>
        </p:nvPicPr>
        <p:blipFill>
          <a:blip r:embed="rId2"/>
          <a:stretch>
            <a:fillRect/>
          </a:stretch>
        </p:blipFill>
        <p:spPr>
          <a:xfrm>
            <a:off x="3260435" y="1025236"/>
            <a:ext cx="729673" cy="833582"/>
          </a:xfrm>
          <a:prstGeom prst="rect">
            <a:avLst/>
          </a:prstGeom>
        </p:spPr>
      </p:pic>
      <p:pic>
        <p:nvPicPr>
          <p:cNvPr id="11" name="Picture 10"/>
          <p:cNvPicPr>
            <a:picLocks noChangeAspect="1"/>
          </p:cNvPicPr>
          <p:nvPr/>
        </p:nvPicPr>
        <p:blipFill>
          <a:blip r:embed="rId3"/>
          <a:stretch>
            <a:fillRect/>
          </a:stretch>
        </p:blipFill>
        <p:spPr>
          <a:xfrm>
            <a:off x="6169891" y="1025236"/>
            <a:ext cx="803563" cy="833582"/>
          </a:xfrm>
          <a:prstGeom prst="rect">
            <a:avLst/>
          </a:prstGeom>
        </p:spPr>
      </p:pic>
      <p:pic>
        <p:nvPicPr>
          <p:cNvPr id="12" name="Picture 11"/>
          <p:cNvPicPr>
            <a:picLocks noChangeAspect="1"/>
          </p:cNvPicPr>
          <p:nvPr/>
        </p:nvPicPr>
        <p:blipFill>
          <a:blip r:embed="rId4"/>
          <a:stretch>
            <a:fillRect/>
          </a:stretch>
        </p:blipFill>
        <p:spPr>
          <a:xfrm>
            <a:off x="831272" y="2835564"/>
            <a:ext cx="905163" cy="1016000"/>
          </a:xfrm>
          <a:prstGeom prst="rect">
            <a:avLst/>
          </a:prstGeom>
        </p:spPr>
      </p:pic>
      <p:pic>
        <p:nvPicPr>
          <p:cNvPr id="13" name="Picture 12"/>
          <p:cNvPicPr>
            <a:picLocks noChangeAspect="1"/>
          </p:cNvPicPr>
          <p:nvPr/>
        </p:nvPicPr>
        <p:blipFill>
          <a:blip r:embed="rId5"/>
          <a:stretch>
            <a:fillRect/>
          </a:stretch>
        </p:blipFill>
        <p:spPr>
          <a:xfrm>
            <a:off x="3260435" y="4472709"/>
            <a:ext cx="831274" cy="831274"/>
          </a:xfrm>
          <a:prstGeom prst="rect">
            <a:avLst/>
          </a:prstGeom>
        </p:spPr>
      </p:pic>
      <p:pic>
        <p:nvPicPr>
          <p:cNvPr id="14" name="Picture 13"/>
          <p:cNvPicPr>
            <a:picLocks noChangeAspect="1"/>
          </p:cNvPicPr>
          <p:nvPr/>
        </p:nvPicPr>
        <p:blipFill>
          <a:blip r:embed="rId6"/>
          <a:stretch>
            <a:fillRect/>
          </a:stretch>
        </p:blipFill>
        <p:spPr>
          <a:xfrm>
            <a:off x="6190672" y="4541983"/>
            <a:ext cx="762000" cy="762000"/>
          </a:xfrm>
          <a:prstGeom prst="rect">
            <a:avLst/>
          </a:prstGeom>
        </p:spPr>
      </p:pic>
      <p:pic>
        <p:nvPicPr>
          <p:cNvPr id="15" name="Picture 14"/>
          <p:cNvPicPr>
            <a:picLocks noChangeAspect="1"/>
          </p:cNvPicPr>
          <p:nvPr/>
        </p:nvPicPr>
        <p:blipFill>
          <a:blip r:embed="rId7"/>
          <a:stretch>
            <a:fillRect/>
          </a:stretch>
        </p:blipFill>
        <p:spPr>
          <a:xfrm>
            <a:off x="8802255" y="2955636"/>
            <a:ext cx="738908" cy="895928"/>
          </a:xfrm>
          <a:prstGeom prst="rect">
            <a:avLst/>
          </a:prstGeom>
        </p:spPr>
      </p:pic>
      <p:sp>
        <p:nvSpPr>
          <p:cNvPr id="16" name="TextBox 15"/>
          <p:cNvSpPr txBox="1"/>
          <p:nvPr/>
        </p:nvSpPr>
        <p:spPr>
          <a:xfrm>
            <a:off x="960581" y="378691"/>
            <a:ext cx="1633781" cy="369332"/>
          </a:xfrm>
          <a:prstGeom prst="rect">
            <a:avLst/>
          </a:prstGeom>
          <a:noFill/>
        </p:spPr>
        <p:txBody>
          <a:bodyPr wrap="none" rtlCol="0">
            <a:spAutoFit/>
          </a:bodyPr>
          <a:lstStyle/>
          <a:p>
            <a:r>
              <a:rPr lang="en-US" dirty="0">
                <a:latin typeface="+mj-lt"/>
              </a:rPr>
              <a:t>Eulerian Path:</a:t>
            </a:r>
          </a:p>
        </p:txBody>
      </p:sp>
      <p:pic>
        <p:nvPicPr>
          <p:cNvPr id="10" name="Picture 9"/>
          <p:cNvPicPr>
            <a:picLocks noChangeAspect="1"/>
          </p:cNvPicPr>
          <p:nvPr/>
        </p:nvPicPr>
        <p:blipFill>
          <a:blip r:embed="rId8"/>
          <a:stretch>
            <a:fillRect/>
          </a:stretch>
        </p:blipFill>
        <p:spPr>
          <a:xfrm rot="3005096">
            <a:off x="2003177" y="1279465"/>
            <a:ext cx="609600" cy="2160502"/>
          </a:xfrm>
          <a:prstGeom prst="rect">
            <a:avLst/>
          </a:prstGeom>
        </p:spPr>
      </p:pic>
      <p:pic>
        <p:nvPicPr>
          <p:cNvPr id="18" name="Picture 17"/>
          <p:cNvPicPr>
            <a:picLocks noChangeAspect="1"/>
          </p:cNvPicPr>
          <p:nvPr/>
        </p:nvPicPr>
        <p:blipFill>
          <a:blip r:embed="rId8"/>
          <a:stretch>
            <a:fillRect/>
          </a:stretch>
        </p:blipFill>
        <p:spPr>
          <a:xfrm rot="16200000">
            <a:off x="4789056" y="551872"/>
            <a:ext cx="609600" cy="2004292"/>
          </a:xfrm>
          <a:prstGeom prst="rect">
            <a:avLst/>
          </a:prstGeom>
        </p:spPr>
      </p:pic>
      <p:pic>
        <p:nvPicPr>
          <p:cNvPr id="17" name="Picture 16"/>
          <p:cNvPicPr>
            <a:picLocks noChangeAspect="1"/>
          </p:cNvPicPr>
          <p:nvPr/>
        </p:nvPicPr>
        <p:blipFill>
          <a:blip r:embed="rId8"/>
          <a:stretch>
            <a:fillRect/>
          </a:stretch>
        </p:blipFill>
        <p:spPr>
          <a:xfrm rot="18097068">
            <a:off x="7664195" y="921337"/>
            <a:ext cx="609600" cy="2449426"/>
          </a:xfrm>
          <a:prstGeom prst="rect">
            <a:avLst/>
          </a:prstGeom>
        </p:spPr>
      </p:pic>
      <p:pic>
        <p:nvPicPr>
          <p:cNvPr id="20" name="Picture 19"/>
          <p:cNvPicPr>
            <a:picLocks noChangeAspect="1"/>
          </p:cNvPicPr>
          <p:nvPr/>
        </p:nvPicPr>
        <p:blipFill>
          <a:blip r:embed="rId8"/>
          <a:stretch>
            <a:fillRect/>
          </a:stretch>
        </p:blipFill>
        <p:spPr>
          <a:xfrm rot="3005096">
            <a:off x="7671995" y="3275674"/>
            <a:ext cx="609600" cy="2160502"/>
          </a:xfrm>
          <a:prstGeom prst="rect">
            <a:avLst/>
          </a:prstGeom>
        </p:spPr>
      </p:pic>
      <p:pic>
        <p:nvPicPr>
          <p:cNvPr id="21" name="Picture 20"/>
          <p:cNvPicPr>
            <a:picLocks noChangeAspect="1"/>
          </p:cNvPicPr>
          <p:nvPr/>
        </p:nvPicPr>
        <p:blipFill>
          <a:blip r:embed="rId9"/>
          <a:stretch>
            <a:fillRect/>
          </a:stretch>
        </p:blipFill>
        <p:spPr>
          <a:xfrm rot="19327472" flipH="1">
            <a:off x="7905849" y="3304558"/>
            <a:ext cx="712326" cy="619160"/>
          </a:xfrm>
          <a:prstGeom prst="rect">
            <a:avLst/>
          </a:prstGeom>
        </p:spPr>
      </p:pic>
    </p:spTree>
    <p:extLst>
      <p:ext uri="{BB962C8B-B14F-4D97-AF65-F5344CB8AC3E}">
        <p14:creationId xmlns:p14="http://schemas.microsoft.com/office/powerpoint/2010/main" val="221751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0.003 0.00533 L -0.07382 0.125 " pathEditMode="relative" rAng="0" ptsTypes="AA">
                                      <p:cBhvr>
                                        <p:cTn id="16" dur="2000" fill="hold"/>
                                        <p:tgtEl>
                                          <p:spTgt spid="21"/>
                                        </p:tgtEl>
                                        <p:attrNameLst>
                                          <p:attrName>ppt_x</p:attrName>
                                          <p:attrName>ppt_y</p:attrName>
                                        </p:attrNameLst>
                                      </p:cBhvr>
                                      <p:rCtr x="-3841" y="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Introduction</a:t>
            </a:r>
          </a:p>
          <a:p>
            <a:r>
              <a:rPr lang="en-US" dirty="0"/>
              <a:t>Overview </a:t>
            </a:r>
          </a:p>
          <a:p>
            <a:r>
              <a:rPr lang="en-US" dirty="0"/>
              <a:t>Problem Statement</a:t>
            </a:r>
          </a:p>
          <a:p>
            <a:r>
              <a:rPr lang="en-US" dirty="0"/>
              <a:t>Methodology</a:t>
            </a:r>
          </a:p>
          <a:p>
            <a:r>
              <a:rPr lang="en-US" dirty="0"/>
              <a:t>Result</a:t>
            </a:r>
          </a:p>
          <a:p>
            <a:r>
              <a:rPr lang="en-US" dirty="0"/>
              <a:t>Real-World Applications</a:t>
            </a:r>
          </a:p>
          <a:p>
            <a:r>
              <a:rPr lang="en-US" dirty="0"/>
              <a:t>Conclusion</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652187"/>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20</a:t>
            </a:fld>
            <a:endParaRPr lang="en-US"/>
          </a:p>
        </p:txBody>
      </p:sp>
      <p:pic>
        <p:nvPicPr>
          <p:cNvPr id="9" name="Picture 8"/>
          <p:cNvPicPr>
            <a:picLocks noChangeAspect="1"/>
          </p:cNvPicPr>
          <p:nvPr/>
        </p:nvPicPr>
        <p:blipFill>
          <a:blip r:embed="rId2"/>
          <a:stretch>
            <a:fillRect/>
          </a:stretch>
        </p:blipFill>
        <p:spPr>
          <a:xfrm>
            <a:off x="3260435" y="1025236"/>
            <a:ext cx="729673" cy="833582"/>
          </a:xfrm>
          <a:prstGeom prst="rect">
            <a:avLst/>
          </a:prstGeom>
        </p:spPr>
      </p:pic>
      <p:pic>
        <p:nvPicPr>
          <p:cNvPr id="11" name="Picture 10"/>
          <p:cNvPicPr>
            <a:picLocks noChangeAspect="1"/>
          </p:cNvPicPr>
          <p:nvPr/>
        </p:nvPicPr>
        <p:blipFill>
          <a:blip r:embed="rId3"/>
          <a:stretch>
            <a:fillRect/>
          </a:stretch>
        </p:blipFill>
        <p:spPr>
          <a:xfrm>
            <a:off x="6169891" y="1025236"/>
            <a:ext cx="803563" cy="833582"/>
          </a:xfrm>
          <a:prstGeom prst="rect">
            <a:avLst/>
          </a:prstGeom>
        </p:spPr>
      </p:pic>
      <p:pic>
        <p:nvPicPr>
          <p:cNvPr id="12" name="Picture 11"/>
          <p:cNvPicPr>
            <a:picLocks noChangeAspect="1"/>
          </p:cNvPicPr>
          <p:nvPr/>
        </p:nvPicPr>
        <p:blipFill>
          <a:blip r:embed="rId4"/>
          <a:stretch>
            <a:fillRect/>
          </a:stretch>
        </p:blipFill>
        <p:spPr>
          <a:xfrm>
            <a:off x="831272" y="2835564"/>
            <a:ext cx="905163" cy="1016000"/>
          </a:xfrm>
          <a:prstGeom prst="rect">
            <a:avLst/>
          </a:prstGeom>
        </p:spPr>
      </p:pic>
      <p:pic>
        <p:nvPicPr>
          <p:cNvPr id="13" name="Picture 12"/>
          <p:cNvPicPr>
            <a:picLocks noChangeAspect="1"/>
          </p:cNvPicPr>
          <p:nvPr/>
        </p:nvPicPr>
        <p:blipFill>
          <a:blip r:embed="rId5"/>
          <a:stretch>
            <a:fillRect/>
          </a:stretch>
        </p:blipFill>
        <p:spPr>
          <a:xfrm>
            <a:off x="3260435" y="4472709"/>
            <a:ext cx="831274" cy="831274"/>
          </a:xfrm>
          <a:prstGeom prst="rect">
            <a:avLst/>
          </a:prstGeom>
        </p:spPr>
      </p:pic>
      <p:pic>
        <p:nvPicPr>
          <p:cNvPr id="14" name="Picture 13"/>
          <p:cNvPicPr>
            <a:picLocks noChangeAspect="1"/>
          </p:cNvPicPr>
          <p:nvPr/>
        </p:nvPicPr>
        <p:blipFill>
          <a:blip r:embed="rId6"/>
          <a:stretch>
            <a:fillRect/>
          </a:stretch>
        </p:blipFill>
        <p:spPr>
          <a:xfrm>
            <a:off x="6190672" y="4541983"/>
            <a:ext cx="762000" cy="762000"/>
          </a:xfrm>
          <a:prstGeom prst="rect">
            <a:avLst/>
          </a:prstGeom>
        </p:spPr>
      </p:pic>
      <p:pic>
        <p:nvPicPr>
          <p:cNvPr id="15" name="Picture 14"/>
          <p:cNvPicPr>
            <a:picLocks noChangeAspect="1"/>
          </p:cNvPicPr>
          <p:nvPr/>
        </p:nvPicPr>
        <p:blipFill>
          <a:blip r:embed="rId7"/>
          <a:stretch>
            <a:fillRect/>
          </a:stretch>
        </p:blipFill>
        <p:spPr>
          <a:xfrm>
            <a:off x="8802255" y="2955636"/>
            <a:ext cx="738908" cy="895928"/>
          </a:xfrm>
          <a:prstGeom prst="rect">
            <a:avLst/>
          </a:prstGeom>
        </p:spPr>
      </p:pic>
      <p:sp>
        <p:nvSpPr>
          <p:cNvPr id="16" name="TextBox 15"/>
          <p:cNvSpPr txBox="1"/>
          <p:nvPr/>
        </p:nvSpPr>
        <p:spPr>
          <a:xfrm>
            <a:off x="960581" y="378691"/>
            <a:ext cx="1633781" cy="369332"/>
          </a:xfrm>
          <a:prstGeom prst="rect">
            <a:avLst/>
          </a:prstGeom>
          <a:noFill/>
        </p:spPr>
        <p:txBody>
          <a:bodyPr wrap="none" rtlCol="0">
            <a:spAutoFit/>
          </a:bodyPr>
          <a:lstStyle/>
          <a:p>
            <a:r>
              <a:rPr lang="en-US" dirty="0">
                <a:latin typeface="+mj-lt"/>
              </a:rPr>
              <a:t>Eulerian Path:</a:t>
            </a:r>
          </a:p>
        </p:txBody>
      </p:sp>
      <p:pic>
        <p:nvPicPr>
          <p:cNvPr id="10" name="Picture 9"/>
          <p:cNvPicPr>
            <a:picLocks noChangeAspect="1"/>
          </p:cNvPicPr>
          <p:nvPr/>
        </p:nvPicPr>
        <p:blipFill>
          <a:blip r:embed="rId8"/>
          <a:stretch>
            <a:fillRect/>
          </a:stretch>
        </p:blipFill>
        <p:spPr>
          <a:xfrm rot="3005096">
            <a:off x="2003177" y="1279465"/>
            <a:ext cx="609600" cy="2160502"/>
          </a:xfrm>
          <a:prstGeom prst="rect">
            <a:avLst/>
          </a:prstGeom>
        </p:spPr>
      </p:pic>
      <p:pic>
        <p:nvPicPr>
          <p:cNvPr id="18" name="Picture 17"/>
          <p:cNvPicPr>
            <a:picLocks noChangeAspect="1"/>
          </p:cNvPicPr>
          <p:nvPr/>
        </p:nvPicPr>
        <p:blipFill>
          <a:blip r:embed="rId8"/>
          <a:stretch>
            <a:fillRect/>
          </a:stretch>
        </p:blipFill>
        <p:spPr>
          <a:xfrm rot="16200000">
            <a:off x="4789056" y="551872"/>
            <a:ext cx="609600" cy="2004292"/>
          </a:xfrm>
          <a:prstGeom prst="rect">
            <a:avLst/>
          </a:prstGeom>
        </p:spPr>
      </p:pic>
      <p:pic>
        <p:nvPicPr>
          <p:cNvPr id="17" name="Picture 16"/>
          <p:cNvPicPr>
            <a:picLocks noChangeAspect="1"/>
          </p:cNvPicPr>
          <p:nvPr/>
        </p:nvPicPr>
        <p:blipFill>
          <a:blip r:embed="rId8"/>
          <a:stretch>
            <a:fillRect/>
          </a:stretch>
        </p:blipFill>
        <p:spPr>
          <a:xfrm rot="18097068">
            <a:off x="7664195" y="921337"/>
            <a:ext cx="609600" cy="2449426"/>
          </a:xfrm>
          <a:prstGeom prst="rect">
            <a:avLst/>
          </a:prstGeom>
        </p:spPr>
      </p:pic>
      <p:pic>
        <p:nvPicPr>
          <p:cNvPr id="20" name="Picture 19"/>
          <p:cNvPicPr>
            <a:picLocks noChangeAspect="1"/>
          </p:cNvPicPr>
          <p:nvPr/>
        </p:nvPicPr>
        <p:blipFill>
          <a:blip r:embed="rId8"/>
          <a:stretch>
            <a:fillRect/>
          </a:stretch>
        </p:blipFill>
        <p:spPr>
          <a:xfrm rot="3005096">
            <a:off x="7671995" y="3275674"/>
            <a:ext cx="609600" cy="2160502"/>
          </a:xfrm>
          <a:prstGeom prst="rect">
            <a:avLst/>
          </a:prstGeom>
        </p:spPr>
      </p:pic>
      <p:pic>
        <p:nvPicPr>
          <p:cNvPr id="19" name="Picture 18"/>
          <p:cNvPicPr>
            <a:picLocks noChangeAspect="1"/>
          </p:cNvPicPr>
          <p:nvPr/>
        </p:nvPicPr>
        <p:blipFill>
          <a:blip r:embed="rId8"/>
          <a:stretch>
            <a:fillRect/>
          </a:stretch>
        </p:blipFill>
        <p:spPr>
          <a:xfrm rot="16200000">
            <a:off x="4768083" y="3975905"/>
            <a:ext cx="609600" cy="2004292"/>
          </a:xfrm>
          <a:prstGeom prst="rect">
            <a:avLst/>
          </a:prstGeom>
        </p:spPr>
      </p:pic>
      <p:pic>
        <p:nvPicPr>
          <p:cNvPr id="22" name="Picture 21"/>
          <p:cNvPicPr>
            <a:picLocks noChangeAspect="1"/>
          </p:cNvPicPr>
          <p:nvPr/>
        </p:nvPicPr>
        <p:blipFill>
          <a:blip r:embed="rId9"/>
          <a:stretch>
            <a:fillRect/>
          </a:stretch>
        </p:blipFill>
        <p:spPr>
          <a:xfrm flipH="1">
            <a:off x="5362703" y="4310751"/>
            <a:ext cx="712326" cy="619160"/>
          </a:xfrm>
          <a:prstGeom prst="rect">
            <a:avLst/>
          </a:prstGeom>
        </p:spPr>
      </p:pic>
    </p:spTree>
    <p:extLst>
      <p:ext uri="{BB962C8B-B14F-4D97-AF65-F5344CB8AC3E}">
        <p14:creationId xmlns:p14="http://schemas.microsoft.com/office/powerpoint/2010/main" val="373655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0.003 0.00533 L -0.10234 0.00463 " pathEditMode="relative" rAng="0" ptsTypes="AA">
                                      <p:cBhvr>
                                        <p:cTn id="16" dur="2000" fill="hold"/>
                                        <p:tgtEl>
                                          <p:spTgt spid="22"/>
                                        </p:tgtEl>
                                        <p:attrNameLst>
                                          <p:attrName>ppt_x</p:attrName>
                                          <p:attrName>ppt_y</p:attrName>
                                        </p:attrNameLst>
                                      </p:cBhvr>
                                      <p:rCtr x="-527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21</a:t>
            </a:fld>
            <a:endParaRPr lang="en-US"/>
          </a:p>
        </p:txBody>
      </p:sp>
      <p:pic>
        <p:nvPicPr>
          <p:cNvPr id="9" name="Picture 8"/>
          <p:cNvPicPr>
            <a:picLocks noChangeAspect="1"/>
          </p:cNvPicPr>
          <p:nvPr/>
        </p:nvPicPr>
        <p:blipFill>
          <a:blip r:embed="rId2"/>
          <a:stretch>
            <a:fillRect/>
          </a:stretch>
        </p:blipFill>
        <p:spPr>
          <a:xfrm>
            <a:off x="3260435" y="1025236"/>
            <a:ext cx="729673" cy="833582"/>
          </a:xfrm>
          <a:prstGeom prst="rect">
            <a:avLst/>
          </a:prstGeom>
        </p:spPr>
      </p:pic>
      <p:pic>
        <p:nvPicPr>
          <p:cNvPr id="11" name="Picture 10"/>
          <p:cNvPicPr>
            <a:picLocks noChangeAspect="1"/>
          </p:cNvPicPr>
          <p:nvPr/>
        </p:nvPicPr>
        <p:blipFill>
          <a:blip r:embed="rId3"/>
          <a:stretch>
            <a:fillRect/>
          </a:stretch>
        </p:blipFill>
        <p:spPr>
          <a:xfrm>
            <a:off x="6169891" y="1025236"/>
            <a:ext cx="803563" cy="833582"/>
          </a:xfrm>
          <a:prstGeom prst="rect">
            <a:avLst/>
          </a:prstGeom>
        </p:spPr>
      </p:pic>
      <p:pic>
        <p:nvPicPr>
          <p:cNvPr id="12" name="Picture 11"/>
          <p:cNvPicPr>
            <a:picLocks noChangeAspect="1"/>
          </p:cNvPicPr>
          <p:nvPr/>
        </p:nvPicPr>
        <p:blipFill>
          <a:blip r:embed="rId4"/>
          <a:stretch>
            <a:fillRect/>
          </a:stretch>
        </p:blipFill>
        <p:spPr>
          <a:xfrm>
            <a:off x="831272" y="2835564"/>
            <a:ext cx="905163" cy="1016000"/>
          </a:xfrm>
          <a:prstGeom prst="rect">
            <a:avLst/>
          </a:prstGeom>
        </p:spPr>
      </p:pic>
      <p:pic>
        <p:nvPicPr>
          <p:cNvPr id="13" name="Picture 12"/>
          <p:cNvPicPr>
            <a:picLocks noChangeAspect="1"/>
          </p:cNvPicPr>
          <p:nvPr/>
        </p:nvPicPr>
        <p:blipFill>
          <a:blip r:embed="rId5"/>
          <a:stretch>
            <a:fillRect/>
          </a:stretch>
        </p:blipFill>
        <p:spPr>
          <a:xfrm>
            <a:off x="3260435" y="4472709"/>
            <a:ext cx="831274" cy="831274"/>
          </a:xfrm>
          <a:prstGeom prst="rect">
            <a:avLst/>
          </a:prstGeom>
        </p:spPr>
      </p:pic>
      <p:pic>
        <p:nvPicPr>
          <p:cNvPr id="14" name="Picture 13"/>
          <p:cNvPicPr>
            <a:picLocks noChangeAspect="1"/>
          </p:cNvPicPr>
          <p:nvPr/>
        </p:nvPicPr>
        <p:blipFill>
          <a:blip r:embed="rId6"/>
          <a:stretch>
            <a:fillRect/>
          </a:stretch>
        </p:blipFill>
        <p:spPr>
          <a:xfrm>
            <a:off x="6190672" y="4541983"/>
            <a:ext cx="762000" cy="762000"/>
          </a:xfrm>
          <a:prstGeom prst="rect">
            <a:avLst/>
          </a:prstGeom>
        </p:spPr>
      </p:pic>
      <p:pic>
        <p:nvPicPr>
          <p:cNvPr id="15" name="Picture 14"/>
          <p:cNvPicPr>
            <a:picLocks noChangeAspect="1"/>
          </p:cNvPicPr>
          <p:nvPr/>
        </p:nvPicPr>
        <p:blipFill>
          <a:blip r:embed="rId7"/>
          <a:stretch>
            <a:fillRect/>
          </a:stretch>
        </p:blipFill>
        <p:spPr>
          <a:xfrm>
            <a:off x="8802255" y="2955636"/>
            <a:ext cx="738908" cy="895928"/>
          </a:xfrm>
          <a:prstGeom prst="rect">
            <a:avLst/>
          </a:prstGeom>
        </p:spPr>
      </p:pic>
      <p:sp>
        <p:nvSpPr>
          <p:cNvPr id="16" name="TextBox 15"/>
          <p:cNvSpPr txBox="1"/>
          <p:nvPr/>
        </p:nvSpPr>
        <p:spPr>
          <a:xfrm>
            <a:off x="960581" y="378691"/>
            <a:ext cx="1633781" cy="369332"/>
          </a:xfrm>
          <a:prstGeom prst="rect">
            <a:avLst/>
          </a:prstGeom>
          <a:noFill/>
        </p:spPr>
        <p:txBody>
          <a:bodyPr wrap="none" rtlCol="0">
            <a:spAutoFit/>
          </a:bodyPr>
          <a:lstStyle/>
          <a:p>
            <a:r>
              <a:rPr lang="en-US" dirty="0">
                <a:latin typeface="+mj-lt"/>
              </a:rPr>
              <a:t>Eulerian Path:</a:t>
            </a:r>
          </a:p>
        </p:txBody>
      </p:sp>
      <p:pic>
        <p:nvPicPr>
          <p:cNvPr id="10" name="Picture 9"/>
          <p:cNvPicPr>
            <a:picLocks noChangeAspect="1"/>
          </p:cNvPicPr>
          <p:nvPr/>
        </p:nvPicPr>
        <p:blipFill>
          <a:blip r:embed="rId8"/>
          <a:stretch>
            <a:fillRect/>
          </a:stretch>
        </p:blipFill>
        <p:spPr>
          <a:xfrm rot="3005096">
            <a:off x="2003177" y="1279465"/>
            <a:ext cx="609600" cy="2160502"/>
          </a:xfrm>
          <a:prstGeom prst="rect">
            <a:avLst/>
          </a:prstGeom>
        </p:spPr>
      </p:pic>
      <p:pic>
        <p:nvPicPr>
          <p:cNvPr id="18" name="Picture 17"/>
          <p:cNvPicPr>
            <a:picLocks noChangeAspect="1"/>
          </p:cNvPicPr>
          <p:nvPr/>
        </p:nvPicPr>
        <p:blipFill>
          <a:blip r:embed="rId8"/>
          <a:stretch>
            <a:fillRect/>
          </a:stretch>
        </p:blipFill>
        <p:spPr>
          <a:xfrm rot="16200000">
            <a:off x="4789056" y="551872"/>
            <a:ext cx="609600" cy="2004292"/>
          </a:xfrm>
          <a:prstGeom prst="rect">
            <a:avLst/>
          </a:prstGeom>
        </p:spPr>
      </p:pic>
      <p:pic>
        <p:nvPicPr>
          <p:cNvPr id="17" name="Picture 16"/>
          <p:cNvPicPr>
            <a:picLocks noChangeAspect="1"/>
          </p:cNvPicPr>
          <p:nvPr/>
        </p:nvPicPr>
        <p:blipFill>
          <a:blip r:embed="rId8"/>
          <a:stretch>
            <a:fillRect/>
          </a:stretch>
        </p:blipFill>
        <p:spPr>
          <a:xfrm rot="18097068">
            <a:off x="7664195" y="921337"/>
            <a:ext cx="609600" cy="2449426"/>
          </a:xfrm>
          <a:prstGeom prst="rect">
            <a:avLst/>
          </a:prstGeom>
        </p:spPr>
      </p:pic>
      <p:pic>
        <p:nvPicPr>
          <p:cNvPr id="20" name="Picture 19"/>
          <p:cNvPicPr>
            <a:picLocks noChangeAspect="1"/>
          </p:cNvPicPr>
          <p:nvPr/>
        </p:nvPicPr>
        <p:blipFill>
          <a:blip r:embed="rId8"/>
          <a:stretch>
            <a:fillRect/>
          </a:stretch>
        </p:blipFill>
        <p:spPr>
          <a:xfrm rot="3005096">
            <a:off x="7671995" y="3275674"/>
            <a:ext cx="609600" cy="2160502"/>
          </a:xfrm>
          <a:prstGeom prst="rect">
            <a:avLst/>
          </a:prstGeom>
        </p:spPr>
      </p:pic>
      <p:pic>
        <p:nvPicPr>
          <p:cNvPr id="19" name="Picture 18"/>
          <p:cNvPicPr>
            <a:picLocks noChangeAspect="1"/>
          </p:cNvPicPr>
          <p:nvPr/>
        </p:nvPicPr>
        <p:blipFill>
          <a:blip r:embed="rId8"/>
          <a:stretch>
            <a:fillRect/>
          </a:stretch>
        </p:blipFill>
        <p:spPr>
          <a:xfrm rot="16200000">
            <a:off x="4768083" y="3975905"/>
            <a:ext cx="609600" cy="2004292"/>
          </a:xfrm>
          <a:prstGeom prst="rect">
            <a:avLst/>
          </a:prstGeom>
        </p:spPr>
      </p:pic>
      <p:pic>
        <p:nvPicPr>
          <p:cNvPr id="21" name="Picture 20"/>
          <p:cNvPicPr>
            <a:picLocks noChangeAspect="1"/>
          </p:cNvPicPr>
          <p:nvPr/>
        </p:nvPicPr>
        <p:blipFill>
          <a:blip r:embed="rId8"/>
          <a:stretch>
            <a:fillRect/>
          </a:stretch>
        </p:blipFill>
        <p:spPr>
          <a:xfrm rot="18097068">
            <a:off x="2016981" y="3177658"/>
            <a:ext cx="609600" cy="2449426"/>
          </a:xfrm>
          <a:prstGeom prst="rect">
            <a:avLst/>
          </a:prstGeom>
        </p:spPr>
      </p:pic>
      <p:pic>
        <p:nvPicPr>
          <p:cNvPr id="23" name="Picture 22"/>
          <p:cNvPicPr>
            <a:picLocks noChangeAspect="1"/>
          </p:cNvPicPr>
          <p:nvPr/>
        </p:nvPicPr>
        <p:blipFill>
          <a:blip r:embed="rId9"/>
          <a:stretch>
            <a:fillRect/>
          </a:stretch>
        </p:blipFill>
        <p:spPr>
          <a:xfrm rot="1947608" flipH="1">
            <a:off x="2637643" y="4094626"/>
            <a:ext cx="712326" cy="619160"/>
          </a:xfrm>
          <a:prstGeom prst="rect">
            <a:avLst/>
          </a:prstGeom>
        </p:spPr>
      </p:pic>
    </p:spTree>
    <p:extLst>
      <p:ext uri="{BB962C8B-B14F-4D97-AF65-F5344CB8AC3E}">
        <p14:creationId xmlns:p14="http://schemas.microsoft.com/office/powerpoint/2010/main" val="334741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0.003 0.00532 L -0.07955 -0.08056 " pathEditMode="relative" rAng="0" ptsTypes="AA">
                                      <p:cBhvr>
                                        <p:cTn id="16" dur="2000" fill="hold"/>
                                        <p:tgtEl>
                                          <p:spTgt spid="23"/>
                                        </p:tgtEl>
                                        <p:attrNameLst>
                                          <p:attrName>ppt_x</p:attrName>
                                          <p:attrName>ppt_y</p:attrName>
                                        </p:attrNameLst>
                                      </p:cBhvr>
                                      <p:rCtr x="-4128" y="-43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22</a:t>
            </a:fld>
            <a:endParaRPr lang="en-US"/>
          </a:p>
        </p:txBody>
      </p:sp>
      <p:pic>
        <p:nvPicPr>
          <p:cNvPr id="9" name="Picture 8"/>
          <p:cNvPicPr>
            <a:picLocks noChangeAspect="1"/>
          </p:cNvPicPr>
          <p:nvPr/>
        </p:nvPicPr>
        <p:blipFill>
          <a:blip r:embed="rId3"/>
          <a:stretch>
            <a:fillRect/>
          </a:stretch>
        </p:blipFill>
        <p:spPr>
          <a:xfrm>
            <a:off x="3260435" y="1025236"/>
            <a:ext cx="729673" cy="833582"/>
          </a:xfrm>
          <a:prstGeom prst="rect">
            <a:avLst/>
          </a:prstGeom>
        </p:spPr>
      </p:pic>
      <p:pic>
        <p:nvPicPr>
          <p:cNvPr id="11" name="Picture 10"/>
          <p:cNvPicPr>
            <a:picLocks noChangeAspect="1"/>
          </p:cNvPicPr>
          <p:nvPr/>
        </p:nvPicPr>
        <p:blipFill>
          <a:blip r:embed="rId4"/>
          <a:stretch>
            <a:fillRect/>
          </a:stretch>
        </p:blipFill>
        <p:spPr>
          <a:xfrm>
            <a:off x="6169891" y="1025236"/>
            <a:ext cx="803563" cy="833582"/>
          </a:xfrm>
          <a:prstGeom prst="rect">
            <a:avLst/>
          </a:prstGeom>
        </p:spPr>
      </p:pic>
      <p:pic>
        <p:nvPicPr>
          <p:cNvPr id="12" name="Picture 11"/>
          <p:cNvPicPr>
            <a:picLocks noChangeAspect="1"/>
          </p:cNvPicPr>
          <p:nvPr/>
        </p:nvPicPr>
        <p:blipFill>
          <a:blip r:embed="rId5"/>
          <a:stretch>
            <a:fillRect/>
          </a:stretch>
        </p:blipFill>
        <p:spPr>
          <a:xfrm>
            <a:off x="831272" y="2835564"/>
            <a:ext cx="905163" cy="1016000"/>
          </a:xfrm>
          <a:prstGeom prst="rect">
            <a:avLst/>
          </a:prstGeom>
        </p:spPr>
      </p:pic>
      <p:pic>
        <p:nvPicPr>
          <p:cNvPr id="13" name="Picture 12"/>
          <p:cNvPicPr>
            <a:picLocks noChangeAspect="1"/>
          </p:cNvPicPr>
          <p:nvPr/>
        </p:nvPicPr>
        <p:blipFill>
          <a:blip r:embed="rId6"/>
          <a:stretch>
            <a:fillRect/>
          </a:stretch>
        </p:blipFill>
        <p:spPr>
          <a:xfrm>
            <a:off x="3260435" y="4472709"/>
            <a:ext cx="831274" cy="831274"/>
          </a:xfrm>
          <a:prstGeom prst="rect">
            <a:avLst/>
          </a:prstGeom>
        </p:spPr>
      </p:pic>
      <p:pic>
        <p:nvPicPr>
          <p:cNvPr id="14" name="Picture 13"/>
          <p:cNvPicPr>
            <a:picLocks noChangeAspect="1"/>
          </p:cNvPicPr>
          <p:nvPr/>
        </p:nvPicPr>
        <p:blipFill>
          <a:blip r:embed="rId7"/>
          <a:stretch>
            <a:fillRect/>
          </a:stretch>
        </p:blipFill>
        <p:spPr>
          <a:xfrm>
            <a:off x="6190672" y="4541983"/>
            <a:ext cx="762000" cy="762000"/>
          </a:xfrm>
          <a:prstGeom prst="rect">
            <a:avLst/>
          </a:prstGeom>
        </p:spPr>
      </p:pic>
      <p:pic>
        <p:nvPicPr>
          <p:cNvPr id="15" name="Picture 14"/>
          <p:cNvPicPr>
            <a:picLocks noChangeAspect="1"/>
          </p:cNvPicPr>
          <p:nvPr/>
        </p:nvPicPr>
        <p:blipFill>
          <a:blip r:embed="rId8"/>
          <a:stretch>
            <a:fillRect/>
          </a:stretch>
        </p:blipFill>
        <p:spPr>
          <a:xfrm>
            <a:off x="8802255" y="2955636"/>
            <a:ext cx="738908" cy="895928"/>
          </a:xfrm>
          <a:prstGeom prst="rect">
            <a:avLst/>
          </a:prstGeom>
        </p:spPr>
      </p:pic>
      <p:sp>
        <p:nvSpPr>
          <p:cNvPr id="16" name="TextBox 15"/>
          <p:cNvSpPr txBox="1"/>
          <p:nvPr/>
        </p:nvSpPr>
        <p:spPr>
          <a:xfrm>
            <a:off x="960581" y="378691"/>
            <a:ext cx="1633781" cy="369332"/>
          </a:xfrm>
          <a:prstGeom prst="rect">
            <a:avLst/>
          </a:prstGeom>
          <a:noFill/>
        </p:spPr>
        <p:txBody>
          <a:bodyPr wrap="none" rtlCol="0">
            <a:spAutoFit/>
          </a:bodyPr>
          <a:lstStyle/>
          <a:p>
            <a:r>
              <a:rPr lang="en-US" dirty="0">
                <a:latin typeface="+mj-lt"/>
              </a:rPr>
              <a:t>Eulerian Path:</a:t>
            </a:r>
          </a:p>
        </p:txBody>
      </p:sp>
      <p:pic>
        <p:nvPicPr>
          <p:cNvPr id="10" name="Picture 9"/>
          <p:cNvPicPr>
            <a:picLocks noChangeAspect="1"/>
          </p:cNvPicPr>
          <p:nvPr/>
        </p:nvPicPr>
        <p:blipFill>
          <a:blip r:embed="rId9"/>
          <a:stretch>
            <a:fillRect/>
          </a:stretch>
        </p:blipFill>
        <p:spPr>
          <a:xfrm rot="3005096">
            <a:off x="2003177" y="1279465"/>
            <a:ext cx="609600" cy="2160502"/>
          </a:xfrm>
          <a:prstGeom prst="rect">
            <a:avLst/>
          </a:prstGeom>
        </p:spPr>
      </p:pic>
      <p:pic>
        <p:nvPicPr>
          <p:cNvPr id="18" name="Picture 17"/>
          <p:cNvPicPr>
            <a:picLocks noChangeAspect="1"/>
          </p:cNvPicPr>
          <p:nvPr/>
        </p:nvPicPr>
        <p:blipFill>
          <a:blip r:embed="rId9"/>
          <a:stretch>
            <a:fillRect/>
          </a:stretch>
        </p:blipFill>
        <p:spPr>
          <a:xfrm rot="16200000">
            <a:off x="4789056" y="551872"/>
            <a:ext cx="609600" cy="2004292"/>
          </a:xfrm>
          <a:prstGeom prst="rect">
            <a:avLst/>
          </a:prstGeom>
        </p:spPr>
      </p:pic>
      <p:pic>
        <p:nvPicPr>
          <p:cNvPr id="17" name="Picture 16"/>
          <p:cNvPicPr>
            <a:picLocks noChangeAspect="1"/>
          </p:cNvPicPr>
          <p:nvPr/>
        </p:nvPicPr>
        <p:blipFill>
          <a:blip r:embed="rId9"/>
          <a:stretch>
            <a:fillRect/>
          </a:stretch>
        </p:blipFill>
        <p:spPr>
          <a:xfrm rot="18097068">
            <a:off x="7664195" y="921337"/>
            <a:ext cx="609600" cy="2449426"/>
          </a:xfrm>
          <a:prstGeom prst="rect">
            <a:avLst/>
          </a:prstGeom>
        </p:spPr>
      </p:pic>
      <p:pic>
        <p:nvPicPr>
          <p:cNvPr id="20" name="Picture 19"/>
          <p:cNvPicPr>
            <a:picLocks noChangeAspect="1"/>
          </p:cNvPicPr>
          <p:nvPr/>
        </p:nvPicPr>
        <p:blipFill>
          <a:blip r:embed="rId9"/>
          <a:stretch>
            <a:fillRect/>
          </a:stretch>
        </p:blipFill>
        <p:spPr>
          <a:xfrm rot="3005096">
            <a:off x="7671995" y="3275674"/>
            <a:ext cx="609600" cy="2160502"/>
          </a:xfrm>
          <a:prstGeom prst="rect">
            <a:avLst/>
          </a:prstGeom>
        </p:spPr>
      </p:pic>
      <p:pic>
        <p:nvPicPr>
          <p:cNvPr id="19" name="Picture 18"/>
          <p:cNvPicPr>
            <a:picLocks noChangeAspect="1"/>
          </p:cNvPicPr>
          <p:nvPr/>
        </p:nvPicPr>
        <p:blipFill>
          <a:blip r:embed="rId9"/>
          <a:stretch>
            <a:fillRect/>
          </a:stretch>
        </p:blipFill>
        <p:spPr>
          <a:xfrm rot="16200000">
            <a:off x="4768083" y="3975905"/>
            <a:ext cx="609600" cy="2004292"/>
          </a:xfrm>
          <a:prstGeom prst="rect">
            <a:avLst/>
          </a:prstGeom>
        </p:spPr>
      </p:pic>
      <p:pic>
        <p:nvPicPr>
          <p:cNvPr id="21" name="Picture 20"/>
          <p:cNvPicPr>
            <a:picLocks noChangeAspect="1"/>
          </p:cNvPicPr>
          <p:nvPr/>
        </p:nvPicPr>
        <p:blipFill>
          <a:blip r:embed="rId9"/>
          <a:stretch>
            <a:fillRect/>
          </a:stretch>
        </p:blipFill>
        <p:spPr>
          <a:xfrm rot="18097068">
            <a:off x="2016981" y="3177658"/>
            <a:ext cx="609600" cy="2449426"/>
          </a:xfrm>
          <a:prstGeom prst="rect">
            <a:avLst/>
          </a:prstGeom>
        </p:spPr>
      </p:pic>
      <p:pic>
        <p:nvPicPr>
          <p:cNvPr id="22" name="Picture 21"/>
          <p:cNvPicPr>
            <a:picLocks noChangeAspect="1"/>
          </p:cNvPicPr>
          <p:nvPr/>
        </p:nvPicPr>
        <p:blipFill>
          <a:blip r:embed="rId9"/>
          <a:stretch>
            <a:fillRect/>
          </a:stretch>
        </p:blipFill>
        <p:spPr>
          <a:xfrm rot="16200000">
            <a:off x="4713956" y="-146843"/>
            <a:ext cx="609600" cy="7148947"/>
          </a:xfrm>
          <a:prstGeom prst="rect">
            <a:avLst/>
          </a:prstGeom>
        </p:spPr>
      </p:pic>
      <p:pic>
        <p:nvPicPr>
          <p:cNvPr id="24" name="Picture 23"/>
          <p:cNvPicPr>
            <a:picLocks noChangeAspect="1"/>
          </p:cNvPicPr>
          <p:nvPr/>
        </p:nvPicPr>
        <p:blipFill>
          <a:blip r:embed="rId10"/>
          <a:stretch>
            <a:fillRect/>
          </a:stretch>
        </p:blipFill>
        <p:spPr>
          <a:xfrm>
            <a:off x="2179921" y="2742648"/>
            <a:ext cx="708694" cy="619160"/>
          </a:xfrm>
          <a:prstGeom prst="rect">
            <a:avLst/>
          </a:prstGeom>
        </p:spPr>
      </p:pic>
    </p:spTree>
    <p:extLst>
      <p:ext uri="{BB962C8B-B14F-4D97-AF65-F5344CB8AC3E}">
        <p14:creationId xmlns:p14="http://schemas.microsoft.com/office/powerpoint/2010/main" val="10274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0.003 0.00532 L 0.4142 0.01018 " pathEditMode="relative" rAng="0" ptsTypes="AA">
                                      <p:cBhvr>
                                        <p:cTn id="16" dur="2000" fill="hold"/>
                                        <p:tgtEl>
                                          <p:spTgt spid="24"/>
                                        </p:tgtEl>
                                        <p:attrNameLst>
                                          <p:attrName>ppt_x</p:attrName>
                                          <p:attrName>ppt_y</p:attrName>
                                        </p:attrNameLst>
                                      </p:cBhvr>
                                      <p:rCtr x="20560"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Tuesday, February 2, 20XX</a:t>
            </a:r>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23</a:t>
            </a:fld>
            <a:endParaRPr lang="en-US"/>
          </a:p>
        </p:txBody>
      </p:sp>
      <p:pic>
        <p:nvPicPr>
          <p:cNvPr id="7" name="Picture Placeholder 7" descr="Data Points Digital background">
            <a:extLst>
              <a:ext uri="{FF2B5EF4-FFF2-40B4-BE49-F238E27FC236}">
                <a16:creationId xmlns:a16="http://schemas.microsoft.com/office/drawing/2014/main" id="{5FED7C55-F545-49A1-90FD-D853A25AB4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18472"/>
            <a:ext cx="12192000" cy="6858000"/>
          </a:xfrm>
          <a:prstGeom prst="rect">
            <a:avLst/>
          </a:prstGeom>
        </p:spPr>
      </p:pic>
      <p:sp>
        <p:nvSpPr>
          <p:cNvPr id="8" name="Title 14">
            <a:extLst>
              <a:ext uri="{FF2B5EF4-FFF2-40B4-BE49-F238E27FC236}">
                <a16:creationId xmlns:a16="http://schemas.microsoft.com/office/drawing/2014/main" id="{40F1DF5B-353A-4270-8C10-6A1509441174}"/>
              </a:ext>
            </a:extLst>
          </p:cNvPr>
          <p:cNvSpPr txBox="1">
            <a:spLocks/>
          </p:cNvSpPr>
          <p:nvPr/>
        </p:nvSpPr>
        <p:spPr>
          <a:xfrm>
            <a:off x="550863" y="1450108"/>
            <a:ext cx="4150445" cy="2715491"/>
          </a:xfrm>
          <a:prstGeom prst="rect">
            <a:avLst/>
          </a:prstGeom>
        </p:spPr>
        <p:txBody>
          <a:bodyPr vert="horz" wrap="square" lIns="0" tIns="0" rIns="0" bIns="0" rtlCol="0" anchor="b" anchorCtr="0">
            <a:normAutofit fontScale="92500" lnSpcReduction="200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Hamiltonian Path Visualization</a:t>
            </a:r>
            <a:endParaRPr lang="en-US" sz="6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6460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24</a:t>
            </a:fld>
            <a:endParaRPr lang="en-US"/>
          </a:p>
        </p:txBody>
      </p:sp>
      <p:pic>
        <p:nvPicPr>
          <p:cNvPr id="9" name="Picture 8"/>
          <p:cNvPicPr>
            <a:picLocks noChangeAspect="1"/>
          </p:cNvPicPr>
          <p:nvPr/>
        </p:nvPicPr>
        <p:blipFill>
          <a:blip r:embed="rId3"/>
          <a:stretch>
            <a:fillRect/>
          </a:stretch>
        </p:blipFill>
        <p:spPr>
          <a:xfrm>
            <a:off x="3260435" y="1025236"/>
            <a:ext cx="729673" cy="833582"/>
          </a:xfrm>
          <a:prstGeom prst="rect">
            <a:avLst/>
          </a:prstGeom>
        </p:spPr>
      </p:pic>
      <p:pic>
        <p:nvPicPr>
          <p:cNvPr id="11" name="Picture 10"/>
          <p:cNvPicPr>
            <a:picLocks noChangeAspect="1"/>
          </p:cNvPicPr>
          <p:nvPr/>
        </p:nvPicPr>
        <p:blipFill>
          <a:blip r:embed="rId4"/>
          <a:stretch>
            <a:fillRect/>
          </a:stretch>
        </p:blipFill>
        <p:spPr>
          <a:xfrm>
            <a:off x="8377148" y="1025236"/>
            <a:ext cx="803563" cy="833582"/>
          </a:xfrm>
          <a:prstGeom prst="rect">
            <a:avLst/>
          </a:prstGeom>
        </p:spPr>
      </p:pic>
      <p:pic>
        <p:nvPicPr>
          <p:cNvPr id="12" name="Picture 11"/>
          <p:cNvPicPr>
            <a:picLocks noChangeAspect="1"/>
          </p:cNvPicPr>
          <p:nvPr/>
        </p:nvPicPr>
        <p:blipFill>
          <a:blip r:embed="rId5"/>
          <a:stretch>
            <a:fillRect/>
          </a:stretch>
        </p:blipFill>
        <p:spPr>
          <a:xfrm>
            <a:off x="831272" y="2835564"/>
            <a:ext cx="905163" cy="1016000"/>
          </a:xfrm>
          <a:prstGeom prst="rect">
            <a:avLst/>
          </a:prstGeom>
        </p:spPr>
      </p:pic>
      <p:pic>
        <p:nvPicPr>
          <p:cNvPr id="13" name="Picture 12"/>
          <p:cNvPicPr>
            <a:picLocks noChangeAspect="1"/>
          </p:cNvPicPr>
          <p:nvPr/>
        </p:nvPicPr>
        <p:blipFill>
          <a:blip r:embed="rId6"/>
          <a:stretch>
            <a:fillRect/>
          </a:stretch>
        </p:blipFill>
        <p:spPr>
          <a:xfrm>
            <a:off x="3260435" y="4472709"/>
            <a:ext cx="831274" cy="831274"/>
          </a:xfrm>
          <a:prstGeom prst="rect">
            <a:avLst/>
          </a:prstGeom>
        </p:spPr>
      </p:pic>
      <p:pic>
        <p:nvPicPr>
          <p:cNvPr id="14" name="Picture 13"/>
          <p:cNvPicPr>
            <a:picLocks noChangeAspect="1"/>
          </p:cNvPicPr>
          <p:nvPr/>
        </p:nvPicPr>
        <p:blipFill>
          <a:blip r:embed="rId7"/>
          <a:stretch>
            <a:fillRect/>
          </a:stretch>
        </p:blipFill>
        <p:spPr>
          <a:xfrm>
            <a:off x="8418711" y="4449627"/>
            <a:ext cx="762000" cy="762000"/>
          </a:xfrm>
          <a:prstGeom prst="rect">
            <a:avLst/>
          </a:prstGeom>
        </p:spPr>
      </p:pic>
      <p:pic>
        <p:nvPicPr>
          <p:cNvPr id="15" name="Picture 14"/>
          <p:cNvPicPr>
            <a:picLocks noChangeAspect="1"/>
          </p:cNvPicPr>
          <p:nvPr/>
        </p:nvPicPr>
        <p:blipFill>
          <a:blip r:embed="rId8"/>
          <a:stretch>
            <a:fillRect/>
          </a:stretch>
        </p:blipFill>
        <p:spPr>
          <a:xfrm>
            <a:off x="5285746" y="2804320"/>
            <a:ext cx="738908" cy="895928"/>
          </a:xfrm>
          <a:prstGeom prst="rect">
            <a:avLst/>
          </a:prstGeom>
        </p:spPr>
      </p:pic>
      <p:sp>
        <p:nvSpPr>
          <p:cNvPr id="16" name="TextBox 15"/>
          <p:cNvSpPr txBox="1"/>
          <p:nvPr/>
        </p:nvSpPr>
        <p:spPr>
          <a:xfrm>
            <a:off x="960581" y="378691"/>
            <a:ext cx="1980029" cy="369332"/>
          </a:xfrm>
          <a:prstGeom prst="rect">
            <a:avLst/>
          </a:prstGeom>
          <a:noFill/>
        </p:spPr>
        <p:txBody>
          <a:bodyPr wrap="none" rtlCol="0">
            <a:spAutoFit/>
          </a:bodyPr>
          <a:lstStyle/>
          <a:p>
            <a:r>
              <a:rPr lang="en-US" dirty="0">
                <a:latin typeface="+mj-lt"/>
              </a:rPr>
              <a:t>Hamiltonian path:</a:t>
            </a:r>
          </a:p>
        </p:txBody>
      </p:sp>
      <p:pic>
        <p:nvPicPr>
          <p:cNvPr id="17" name="Picture 16"/>
          <p:cNvPicPr>
            <a:picLocks noChangeAspect="1"/>
          </p:cNvPicPr>
          <p:nvPr/>
        </p:nvPicPr>
        <p:blipFill>
          <a:blip r:embed="rId9"/>
          <a:stretch>
            <a:fillRect/>
          </a:stretch>
        </p:blipFill>
        <p:spPr>
          <a:xfrm rot="3005096">
            <a:off x="2024284" y="1178931"/>
            <a:ext cx="609600" cy="2160502"/>
          </a:xfrm>
          <a:prstGeom prst="rect">
            <a:avLst/>
          </a:prstGeom>
        </p:spPr>
      </p:pic>
      <p:pic>
        <p:nvPicPr>
          <p:cNvPr id="18" name="Picture 17"/>
          <p:cNvPicPr>
            <a:picLocks noChangeAspect="1"/>
          </p:cNvPicPr>
          <p:nvPr/>
        </p:nvPicPr>
        <p:blipFill>
          <a:blip r:embed="rId9"/>
          <a:stretch>
            <a:fillRect/>
          </a:stretch>
        </p:blipFill>
        <p:spPr>
          <a:xfrm rot="16200000">
            <a:off x="5892801" y="-551872"/>
            <a:ext cx="609600" cy="4211780"/>
          </a:xfrm>
          <a:prstGeom prst="rect">
            <a:avLst/>
          </a:prstGeom>
        </p:spPr>
      </p:pic>
      <p:pic>
        <p:nvPicPr>
          <p:cNvPr id="22" name="Picture 21"/>
          <p:cNvPicPr>
            <a:picLocks noChangeAspect="1"/>
          </p:cNvPicPr>
          <p:nvPr/>
        </p:nvPicPr>
        <p:blipFill>
          <a:blip r:embed="rId9"/>
          <a:stretch>
            <a:fillRect/>
          </a:stretch>
        </p:blipFill>
        <p:spPr>
          <a:xfrm rot="18097068">
            <a:off x="2021166" y="3314327"/>
            <a:ext cx="609600" cy="2302564"/>
          </a:xfrm>
          <a:prstGeom prst="rect">
            <a:avLst/>
          </a:prstGeom>
        </p:spPr>
      </p:pic>
      <p:pic>
        <p:nvPicPr>
          <p:cNvPr id="23" name="Picture 22"/>
          <p:cNvPicPr>
            <a:picLocks noChangeAspect="1"/>
          </p:cNvPicPr>
          <p:nvPr/>
        </p:nvPicPr>
        <p:blipFill>
          <a:blip r:embed="rId9"/>
          <a:stretch>
            <a:fillRect/>
          </a:stretch>
        </p:blipFill>
        <p:spPr>
          <a:xfrm rot="16200000">
            <a:off x="5950413" y="2814550"/>
            <a:ext cx="609600" cy="4327001"/>
          </a:xfrm>
          <a:prstGeom prst="rect">
            <a:avLst/>
          </a:prstGeom>
        </p:spPr>
      </p:pic>
      <p:pic>
        <p:nvPicPr>
          <p:cNvPr id="24" name="Picture 23"/>
          <p:cNvPicPr>
            <a:picLocks noChangeAspect="1"/>
          </p:cNvPicPr>
          <p:nvPr/>
        </p:nvPicPr>
        <p:blipFill>
          <a:blip r:embed="rId9"/>
          <a:stretch>
            <a:fillRect/>
          </a:stretch>
        </p:blipFill>
        <p:spPr>
          <a:xfrm rot="16200000">
            <a:off x="3192524" y="1474561"/>
            <a:ext cx="609600" cy="3738006"/>
          </a:xfrm>
          <a:prstGeom prst="rect">
            <a:avLst/>
          </a:prstGeom>
        </p:spPr>
      </p:pic>
      <p:pic>
        <p:nvPicPr>
          <p:cNvPr id="25" name="Picture 24"/>
          <p:cNvPicPr>
            <a:picLocks noChangeAspect="1"/>
          </p:cNvPicPr>
          <p:nvPr/>
        </p:nvPicPr>
        <p:blipFill>
          <a:blip r:embed="rId10"/>
          <a:stretch>
            <a:fillRect/>
          </a:stretch>
        </p:blipFill>
        <p:spPr>
          <a:xfrm>
            <a:off x="1729150" y="3359959"/>
            <a:ext cx="619160" cy="619160"/>
          </a:xfrm>
          <a:prstGeom prst="rect">
            <a:avLst/>
          </a:prstGeom>
        </p:spPr>
      </p:pic>
      <p:pic>
        <p:nvPicPr>
          <p:cNvPr id="19" name="Picture 18"/>
          <p:cNvPicPr>
            <a:picLocks noChangeAspect="1"/>
          </p:cNvPicPr>
          <p:nvPr/>
        </p:nvPicPr>
        <p:blipFill>
          <a:blip r:embed="rId9"/>
          <a:stretch>
            <a:fillRect/>
          </a:stretch>
        </p:blipFill>
        <p:spPr>
          <a:xfrm>
            <a:off x="8468282" y="1849582"/>
            <a:ext cx="609600" cy="2470289"/>
          </a:xfrm>
          <a:prstGeom prst="rect">
            <a:avLst/>
          </a:prstGeom>
        </p:spPr>
      </p:pic>
      <p:pic>
        <p:nvPicPr>
          <p:cNvPr id="26" name="Picture 25"/>
          <p:cNvPicPr>
            <a:picLocks noChangeAspect="1"/>
          </p:cNvPicPr>
          <p:nvPr/>
        </p:nvPicPr>
        <p:blipFill>
          <a:blip r:embed="rId9"/>
          <a:stretch>
            <a:fillRect/>
          </a:stretch>
        </p:blipFill>
        <p:spPr>
          <a:xfrm rot="3005096">
            <a:off x="4574927" y="3318062"/>
            <a:ext cx="609600" cy="2022091"/>
          </a:xfrm>
          <a:prstGeom prst="rect">
            <a:avLst/>
          </a:prstGeom>
        </p:spPr>
      </p:pic>
      <p:pic>
        <p:nvPicPr>
          <p:cNvPr id="27" name="Picture 26"/>
          <p:cNvPicPr>
            <a:picLocks noChangeAspect="1"/>
          </p:cNvPicPr>
          <p:nvPr/>
        </p:nvPicPr>
        <p:blipFill>
          <a:blip r:embed="rId9"/>
          <a:stretch>
            <a:fillRect/>
          </a:stretch>
        </p:blipFill>
        <p:spPr>
          <a:xfrm rot="18097068">
            <a:off x="4518346" y="1060493"/>
            <a:ext cx="609600" cy="2302564"/>
          </a:xfrm>
          <a:prstGeom prst="rect">
            <a:avLst/>
          </a:prstGeom>
        </p:spPr>
      </p:pic>
    </p:spTree>
    <p:extLst>
      <p:ext uri="{BB962C8B-B14F-4D97-AF65-F5344CB8AC3E}">
        <p14:creationId xmlns:p14="http://schemas.microsoft.com/office/powerpoint/2010/main" val="1270986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25</a:t>
            </a:fld>
            <a:endParaRPr lang="en-US"/>
          </a:p>
        </p:txBody>
      </p:sp>
      <p:pic>
        <p:nvPicPr>
          <p:cNvPr id="9" name="Picture 8"/>
          <p:cNvPicPr>
            <a:picLocks noChangeAspect="1"/>
          </p:cNvPicPr>
          <p:nvPr/>
        </p:nvPicPr>
        <p:blipFill>
          <a:blip r:embed="rId3"/>
          <a:stretch>
            <a:fillRect/>
          </a:stretch>
        </p:blipFill>
        <p:spPr>
          <a:xfrm>
            <a:off x="3260435" y="1025236"/>
            <a:ext cx="729673" cy="833582"/>
          </a:xfrm>
          <a:prstGeom prst="rect">
            <a:avLst/>
          </a:prstGeom>
        </p:spPr>
      </p:pic>
      <p:pic>
        <p:nvPicPr>
          <p:cNvPr id="12" name="Picture 11"/>
          <p:cNvPicPr>
            <a:picLocks noChangeAspect="1"/>
          </p:cNvPicPr>
          <p:nvPr/>
        </p:nvPicPr>
        <p:blipFill>
          <a:blip r:embed="rId4"/>
          <a:stretch>
            <a:fillRect/>
          </a:stretch>
        </p:blipFill>
        <p:spPr>
          <a:xfrm>
            <a:off x="831272" y="2835564"/>
            <a:ext cx="905163" cy="1016000"/>
          </a:xfrm>
          <a:prstGeom prst="rect">
            <a:avLst/>
          </a:prstGeom>
        </p:spPr>
      </p:pic>
      <p:sp>
        <p:nvSpPr>
          <p:cNvPr id="16" name="TextBox 15"/>
          <p:cNvSpPr txBox="1"/>
          <p:nvPr/>
        </p:nvSpPr>
        <p:spPr>
          <a:xfrm>
            <a:off x="960581" y="378691"/>
            <a:ext cx="1980029" cy="369332"/>
          </a:xfrm>
          <a:prstGeom prst="rect">
            <a:avLst/>
          </a:prstGeom>
          <a:noFill/>
        </p:spPr>
        <p:txBody>
          <a:bodyPr wrap="none" rtlCol="0">
            <a:spAutoFit/>
          </a:bodyPr>
          <a:lstStyle/>
          <a:p>
            <a:r>
              <a:rPr lang="en-US" dirty="0">
                <a:latin typeface="+mj-lt"/>
              </a:rPr>
              <a:t>Hamiltonian path:</a:t>
            </a:r>
          </a:p>
        </p:txBody>
      </p:sp>
      <p:pic>
        <p:nvPicPr>
          <p:cNvPr id="17" name="Picture 16"/>
          <p:cNvPicPr>
            <a:picLocks noChangeAspect="1"/>
          </p:cNvPicPr>
          <p:nvPr/>
        </p:nvPicPr>
        <p:blipFill>
          <a:blip r:embed="rId5"/>
          <a:stretch>
            <a:fillRect/>
          </a:stretch>
        </p:blipFill>
        <p:spPr>
          <a:xfrm rot="3005096">
            <a:off x="2024284" y="1178931"/>
            <a:ext cx="609600" cy="2160502"/>
          </a:xfrm>
          <a:prstGeom prst="rect">
            <a:avLst/>
          </a:prstGeom>
        </p:spPr>
      </p:pic>
      <p:pic>
        <p:nvPicPr>
          <p:cNvPr id="25" name="Picture 24"/>
          <p:cNvPicPr>
            <a:picLocks noChangeAspect="1"/>
          </p:cNvPicPr>
          <p:nvPr/>
        </p:nvPicPr>
        <p:blipFill>
          <a:blip r:embed="rId6"/>
          <a:stretch>
            <a:fillRect/>
          </a:stretch>
        </p:blipFill>
        <p:spPr>
          <a:xfrm rot="18904148">
            <a:off x="1168889" y="2088172"/>
            <a:ext cx="619160" cy="619160"/>
          </a:xfrm>
          <a:prstGeom prst="rect">
            <a:avLst/>
          </a:prstGeom>
        </p:spPr>
      </p:pic>
    </p:spTree>
    <p:extLst>
      <p:ext uri="{BB962C8B-B14F-4D97-AF65-F5344CB8AC3E}">
        <p14:creationId xmlns:p14="http://schemas.microsoft.com/office/powerpoint/2010/main" val="82532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6" presetClass="path" presetSubtype="0" accel="50000" decel="50000" fill="hold" nodeType="clickEffect">
                                  <p:stCondLst>
                                    <p:cond delay="0"/>
                                  </p:stCondLst>
                                  <p:childTnLst>
                                    <p:animMotion origin="layout" path="M -3.95833E-6 2.96296E-6 L 0.09401 -0.12454 " pathEditMode="relative" rAng="0" ptsTypes="AA">
                                      <p:cBhvr>
                                        <p:cTn id="11" dur="2000" fill="hold"/>
                                        <p:tgtEl>
                                          <p:spTgt spid="25"/>
                                        </p:tgtEl>
                                        <p:attrNameLst>
                                          <p:attrName>ppt_x</p:attrName>
                                          <p:attrName>ppt_y</p:attrName>
                                        </p:attrNameLst>
                                      </p:cBhvr>
                                      <p:rCtr x="4701" y="-6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26</a:t>
            </a:fld>
            <a:endParaRPr lang="en-US"/>
          </a:p>
        </p:txBody>
      </p:sp>
      <p:pic>
        <p:nvPicPr>
          <p:cNvPr id="9" name="Picture 8"/>
          <p:cNvPicPr>
            <a:picLocks noChangeAspect="1"/>
          </p:cNvPicPr>
          <p:nvPr/>
        </p:nvPicPr>
        <p:blipFill>
          <a:blip r:embed="rId3"/>
          <a:stretch>
            <a:fillRect/>
          </a:stretch>
        </p:blipFill>
        <p:spPr>
          <a:xfrm>
            <a:off x="3260435" y="1025236"/>
            <a:ext cx="729673" cy="833582"/>
          </a:xfrm>
          <a:prstGeom prst="rect">
            <a:avLst/>
          </a:prstGeom>
        </p:spPr>
      </p:pic>
      <p:pic>
        <p:nvPicPr>
          <p:cNvPr id="12" name="Picture 11"/>
          <p:cNvPicPr>
            <a:picLocks noChangeAspect="1"/>
          </p:cNvPicPr>
          <p:nvPr/>
        </p:nvPicPr>
        <p:blipFill>
          <a:blip r:embed="rId4"/>
          <a:stretch>
            <a:fillRect/>
          </a:stretch>
        </p:blipFill>
        <p:spPr>
          <a:xfrm>
            <a:off x="831272" y="2835564"/>
            <a:ext cx="905163" cy="1016000"/>
          </a:xfrm>
          <a:prstGeom prst="rect">
            <a:avLst/>
          </a:prstGeom>
        </p:spPr>
      </p:pic>
      <p:sp>
        <p:nvSpPr>
          <p:cNvPr id="16" name="TextBox 15"/>
          <p:cNvSpPr txBox="1"/>
          <p:nvPr/>
        </p:nvSpPr>
        <p:spPr>
          <a:xfrm>
            <a:off x="960581" y="378691"/>
            <a:ext cx="1980029" cy="369332"/>
          </a:xfrm>
          <a:prstGeom prst="rect">
            <a:avLst/>
          </a:prstGeom>
          <a:noFill/>
        </p:spPr>
        <p:txBody>
          <a:bodyPr wrap="none" rtlCol="0">
            <a:spAutoFit/>
          </a:bodyPr>
          <a:lstStyle/>
          <a:p>
            <a:r>
              <a:rPr lang="en-US" dirty="0">
                <a:latin typeface="+mj-lt"/>
              </a:rPr>
              <a:t>Hamiltonian path:</a:t>
            </a:r>
          </a:p>
        </p:txBody>
      </p:sp>
      <p:pic>
        <p:nvPicPr>
          <p:cNvPr id="17" name="Picture 16"/>
          <p:cNvPicPr>
            <a:picLocks noChangeAspect="1"/>
          </p:cNvPicPr>
          <p:nvPr/>
        </p:nvPicPr>
        <p:blipFill>
          <a:blip r:embed="rId5"/>
          <a:stretch>
            <a:fillRect/>
          </a:stretch>
        </p:blipFill>
        <p:spPr>
          <a:xfrm rot="3005096">
            <a:off x="2024284" y="1178931"/>
            <a:ext cx="609600" cy="2160502"/>
          </a:xfrm>
          <a:prstGeom prst="rect">
            <a:avLst/>
          </a:prstGeom>
        </p:spPr>
      </p:pic>
      <p:pic>
        <p:nvPicPr>
          <p:cNvPr id="8" name="Picture 7"/>
          <p:cNvPicPr>
            <a:picLocks noChangeAspect="1"/>
          </p:cNvPicPr>
          <p:nvPr/>
        </p:nvPicPr>
        <p:blipFill>
          <a:blip r:embed="rId6"/>
          <a:stretch>
            <a:fillRect/>
          </a:stretch>
        </p:blipFill>
        <p:spPr>
          <a:xfrm>
            <a:off x="5285746" y="2804320"/>
            <a:ext cx="738908" cy="895928"/>
          </a:xfrm>
          <a:prstGeom prst="rect">
            <a:avLst/>
          </a:prstGeom>
        </p:spPr>
      </p:pic>
      <p:pic>
        <p:nvPicPr>
          <p:cNvPr id="10" name="Picture 9"/>
          <p:cNvPicPr>
            <a:picLocks noChangeAspect="1"/>
          </p:cNvPicPr>
          <p:nvPr/>
        </p:nvPicPr>
        <p:blipFill>
          <a:blip r:embed="rId5"/>
          <a:stretch>
            <a:fillRect/>
          </a:stretch>
        </p:blipFill>
        <p:spPr>
          <a:xfrm rot="18097068">
            <a:off x="4518346" y="1060493"/>
            <a:ext cx="609600" cy="2302564"/>
          </a:xfrm>
          <a:prstGeom prst="rect">
            <a:avLst/>
          </a:prstGeom>
        </p:spPr>
      </p:pic>
      <p:pic>
        <p:nvPicPr>
          <p:cNvPr id="11" name="Picture 10"/>
          <p:cNvPicPr>
            <a:picLocks noChangeAspect="1"/>
          </p:cNvPicPr>
          <p:nvPr/>
        </p:nvPicPr>
        <p:blipFill>
          <a:blip r:embed="rId7"/>
          <a:stretch>
            <a:fillRect/>
          </a:stretch>
        </p:blipFill>
        <p:spPr>
          <a:xfrm rot="2091718">
            <a:off x="4111505" y="1146632"/>
            <a:ext cx="619160" cy="619160"/>
          </a:xfrm>
          <a:prstGeom prst="rect">
            <a:avLst/>
          </a:prstGeom>
        </p:spPr>
      </p:pic>
    </p:spTree>
    <p:extLst>
      <p:ext uri="{BB962C8B-B14F-4D97-AF65-F5344CB8AC3E}">
        <p14:creationId xmlns:p14="http://schemas.microsoft.com/office/powerpoint/2010/main" val="55681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6.25E-7 7.40741E-7 L 0.10326 0.12708 " pathEditMode="relative" rAng="0" ptsTypes="AA">
                                      <p:cBhvr>
                                        <p:cTn id="16" dur="2000" fill="hold"/>
                                        <p:tgtEl>
                                          <p:spTgt spid="11"/>
                                        </p:tgtEl>
                                        <p:attrNameLst>
                                          <p:attrName>ppt_x</p:attrName>
                                          <p:attrName>ppt_y</p:attrName>
                                        </p:attrNameLst>
                                      </p:cBhvr>
                                      <p:rCtr x="5143"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27</a:t>
            </a:fld>
            <a:endParaRPr lang="en-US"/>
          </a:p>
        </p:txBody>
      </p:sp>
      <p:pic>
        <p:nvPicPr>
          <p:cNvPr id="9" name="Picture 8"/>
          <p:cNvPicPr>
            <a:picLocks noChangeAspect="1"/>
          </p:cNvPicPr>
          <p:nvPr/>
        </p:nvPicPr>
        <p:blipFill>
          <a:blip r:embed="rId3"/>
          <a:stretch>
            <a:fillRect/>
          </a:stretch>
        </p:blipFill>
        <p:spPr>
          <a:xfrm>
            <a:off x="3260435" y="1025236"/>
            <a:ext cx="729673" cy="833582"/>
          </a:xfrm>
          <a:prstGeom prst="rect">
            <a:avLst/>
          </a:prstGeom>
        </p:spPr>
      </p:pic>
      <p:pic>
        <p:nvPicPr>
          <p:cNvPr id="12" name="Picture 11"/>
          <p:cNvPicPr>
            <a:picLocks noChangeAspect="1"/>
          </p:cNvPicPr>
          <p:nvPr/>
        </p:nvPicPr>
        <p:blipFill>
          <a:blip r:embed="rId4"/>
          <a:stretch>
            <a:fillRect/>
          </a:stretch>
        </p:blipFill>
        <p:spPr>
          <a:xfrm>
            <a:off x="831272" y="2835564"/>
            <a:ext cx="905163" cy="1016000"/>
          </a:xfrm>
          <a:prstGeom prst="rect">
            <a:avLst/>
          </a:prstGeom>
        </p:spPr>
      </p:pic>
      <p:sp>
        <p:nvSpPr>
          <p:cNvPr id="16" name="TextBox 15"/>
          <p:cNvSpPr txBox="1"/>
          <p:nvPr/>
        </p:nvSpPr>
        <p:spPr>
          <a:xfrm>
            <a:off x="960581" y="378691"/>
            <a:ext cx="1980029" cy="369332"/>
          </a:xfrm>
          <a:prstGeom prst="rect">
            <a:avLst/>
          </a:prstGeom>
          <a:noFill/>
        </p:spPr>
        <p:txBody>
          <a:bodyPr wrap="none" rtlCol="0">
            <a:spAutoFit/>
          </a:bodyPr>
          <a:lstStyle/>
          <a:p>
            <a:r>
              <a:rPr lang="en-US" dirty="0">
                <a:latin typeface="+mj-lt"/>
              </a:rPr>
              <a:t>Hamiltonian path:</a:t>
            </a:r>
          </a:p>
        </p:txBody>
      </p:sp>
      <p:pic>
        <p:nvPicPr>
          <p:cNvPr id="17" name="Picture 16"/>
          <p:cNvPicPr>
            <a:picLocks noChangeAspect="1"/>
          </p:cNvPicPr>
          <p:nvPr/>
        </p:nvPicPr>
        <p:blipFill>
          <a:blip r:embed="rId5"/>
          <a:stretch>
            <a:fillRect/>
          </a:stretch>
        </p:blipFill>
        <p:spPr>
          <a:xfrm rot="3005096">
            <a:off x="2024284" y="1178931"/>
            <a:ext cx="609600" cy="2160502"/>
          </a:xfrm>
          <a:prstGeom prst="rect">
            <a:avLst/>
          </a:prstGeom>
        </p:spPr>
      </p:pic>
      <p:pic>
        <p:nvPicPr>
          <p:cNvPr id="8" name="Picture 7"/>
          <p:cNvPicPr>
            <a:picLocks noChangeAspect="1"/>
          </p:cNvPicPr>
          <p:nvPr/>
        </p:nvPicPr>
        <p:blipFill>
          <a:blip r:embed="rId6"/>
          <a:stretch>
            <a:fillRect/>
          </a:stretch>
        </p:blipFill>
        <p:spPr>
          <a:xfrm>
            <a:off x="5285746" y="2804320"/>
            <a:ext cx="738908" cy="895928"/>
          </a:xfrm>
          <a:prstGeom prst="rect">
            <a:avLst/>
          </a:prstGeom>
        </p:spPr>
      </p:pic>
      <p:pic>
        <p:nvPicPr>
          <p:cNvPr id="10" name="Picture 9"/>
          <p:cNvPicPr>
            <a:picLocks noChangeAspect="1"/>
          </p:cNvPicPr>
          <p:nvPr/>
        </p:nvPicPr>
        <p:blipFill>
          <a:blip r:embed="rId5"/>
          <a:stretch>
            <a:fillRect/>
          </a:stretch>
        </p:blipFill>
        <p:spPr>
          <a:xfrm rot="18097068">
            <a:off x="4518346" y="1060493"/>
            <a:ext cx="609600" cy="2302564"/>
          </a:xfrm>
          <a:prstGeom prst="rect">
            <a:avLst/>
          </a:prstGeom>
        </p:spPr>
      </p:pic>
      <p:pic>
        <p:nvPicPr>
          <p:cNvPr id="13" name="Picture 12"/>
          <p:cNvPicPr>
            <a:picLocks noChangeAspect="1"/>
          </p:cNvPicPr>
          <p:nvPr/>
        </p:nvPicPr>
        <p:blipFill>
          <a:blip r:embed="rId7"/>
          <a:stretch>
            <a:fillRect/>
          </a:stretch>
        </p:blipFill>
        <p:spPr>
          <a:xfrm>
            <a:off x="3260435" y="4472709"/>
            <a:ext cx="831274" cy="831274"/>
          </a:xfrm>
          <a:prstGeom prst="rect">
            <a:avLst/>
          </a:prstGeom>
        </p:spPr>
      </p:pic>
      <p:pic>
        <p:nvPicPr>
          <p:cNvPr id="14" name="Picture 13"/>
          <p:cNvPicPr>
            <a:picLocks noChangeAspect="1"/>
          </p:cNvPicPr>
          <p:nvPr/>
        </p:nvPicPr>
        <p:blipFill>
          <a:blip r:embed="rId5"/>
          <a:stretch>
            <a:fillRect/>
          </a:stretch>
        </p:blipFill>
        <p:spPr>
          <a:xfrm rot="3005096">
            <a:off x="4574927" y="3318062"/>
            <a:ext cx="609600" cy="2022091"/>
          </a:xfrm>
          <a:prstGeom prst="rect">
            <a:avLst/>
          </a:prstGeom>
        </p:spPr>
      </p:pic>
      <p:pic>
        <p:nvPicPr>
          <p:cNvPr id="15" name="Picture 14"/>
          <p:cNvPicPr>
            <a:picLocks noChangeAspect="1"/>
          </p:cNvPicPr>
          <p:nvPr/>
        </p:nvPicPr>
        <p:blipFill>
          <a:blip r:embed="rId8"/>
          <a:stretch>
            <a:fillRect/>
          </a:stretch>
        </p:blipFill>
        <p:spPr>
          <a:xfrm rot="18931676" flipH="1">
            <a:off x="4780030" y="3483818"/>
            <a:ext cx="653534" cy="619160"/>
          </a:xfrm>
          <a:prstGeom prst="rect">
            <a:avLst/>
          </a:prstGeom>
        </p:spPr>
      </p:pic>
    </p:spTree>
    <p:extLst>
      <p:ext uri="{BB962C8B-B14F-4D97-AF65-F5344CB8AC3E}">
        <p14:creationId xmlns:p14="http://schemas.microsoft.com/office/powerpoint/2010/main" val="241466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2.08333E-7 -7.40741E-7 L -0.06888 0.09884 " pathEditMode="relative" rAng="0" ptsTypes="AA">
                                      <p:cBhvr>
                                        <p:cTn id="16" dur="2000" fill="hold"/>
                                        <p:tgtEl>
                                          <p:spTgt spid="15"/>
                                        </p:tgtEl>
                                        <p:attrNameLst>
                                          <p:attrName>ppt_x</p:attrName>
                                          <p:attrName>ppt_y</p:attrName>
                                        </p:attrNameLst>
                                      </p:cBhvr>
                                      <p:rCtr x="-3451" y="4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28</a:t>
            </a:fld>
            <a:endParaRPr lang="en-US"/>
          </a:p>
        </p:txBody>
      </p:sp>
      <p:pic>
        <p:nvPicPr>
          <p:cNvPr id="9" name="Picture 8"/>
          <p:cNvPicPr>
            <a:picLocks noChangeAspect="1"/>
          </p:cNvPicPr>
          <p:nvPr/>
        </p:nvPicPr>
        <p:blipFill>
          <a:blip r:embed="rId3"/>
          <a:stretch>
            <a:fillRect/>
          </a:stretch>
        </p:blipFill>
        <p:spPr>
          <a:xfrm>
            <a:off x="3260435" y="1025236"/>
            <a:ext cx="729673" cy="833582"/>
          </a:xfrm>
          <a:prstGeom prst="rect">
            <a:avLst/>
          </a:prstGeom>
        </p:spPr>
      </p:pic>
      <p:pic>
        <p:nvPicPr>
          <p:cNvPr id="12" name="Picture 11"/>
          <p:cNvPicPr>
            <a:picLocks noChangeAspect="1"/>
          </p:cNvPicPr>
          <p:nvPr/>
        </p:nvPicPr>
        <p:blipFill>
          <a:blip r:embed="rId4"/>
          <a:stretch>
            <a:fillRect/>
          </a:stretch>
        </p:blipFill>
        <p:spPr>
          <a:xfrm>
            <a:off x="831272" y="2835564"/>
            <a:ext cx="905163" cy="1016000"/>
          </a:xfrm>
          <a:prstGeom prst="rect">
            <a:avLst/>
          </a:prstGeom>
        </p:spPr>
      </p:pic>
      <p:sp>
        <p:nvSpPr>
          <p:cNvPr id="16" name="TextBox 15"/>
          <p:cNvSpPr txBox="1"/>
          <p:nvPr/>
        </p:nvSpPr>
        <p:spPr>
          <a:xfrm>
            <a:off x="960581" y="378691"/>
            <a:ext cx="1980029" cy="369332"/>
          </a:xfrm>
          <a:prstGeom prst="rect">
            <a:avLst/>
          </a:prstGeom>
          <a:noFill/>
        </p:spPr>
        <p:txBody>
          <a:bodyPr wrap="none" rtlCol="0">
            <a:spAutoFit/>
          </a:bodyPr>
          <a:lstStyle/>
          <a:p>
            <a:r>
              <a:rPr lang="en-US" dirty="0">
                <a:latin typeface="+mj-lt"/>
              </a:rPr>
              <a:t>Hamiltonian path:</a:t>
            </a:r>
          </a:p>
        </p:txBody>
      </p:sp>
      <p:pic>
        <p:nvPicPr>
          <p:cNvPr id="17" name="Picture 16"/>
          <p:cNvPicPr>
            <a:picLocks noChangeAspect="1"/>
          </p:cNvPicPr>
          <p:nvPr/>
        </p:nvPicPr>
        <p:blipFill>
          <a:blip r:embed="rId5"/>
          <a:stretch>
            <a:fillRect/>
          </a:stretch>
        </p:blipFill>
        <p:spPr>
          <a:xfrm rot="3005096">
            <a:off x="2024284" y="1178931"/>
            <a:ext cx="609600" cy="2160502"/>
          </a:xfrm>
          <a:prstGeom prst="rect">
            <a:avLst/>
          </a:prstGeom>
        </p:spPr>
      </p:pic>
      <p:pic>
        <p:nvPicPr>
          <p:cNvPr id="8" name="Picture 7"/>
          <p:cNvPicPr>
            <a:picLocks noChangeAspect="1"/>
          </p:cNvPicPr>
          <p:nvPr/>
        </p:nvPicPr>
        <p:blipFill>
          <a:blip r:embed="rId6"/>
          <a:stretch>
            <a:fillRect/>
          </a:stretch>
        </p:blipFill>
        <p:spPr>
          <a:xfrm>
            <a:off x="5285746" y="2804320"/>
            <a:ext cx="738908" cy="895928"/>
          </a:xfrm>
          <a:prstGeom prst="rect">
            <a:avLst/>
          </a:prstGeom>
        </p:spPr>
      </p:pic>
      <p:pic>
        <p:nvPicPr>
          <p:cNvPr id="10" name="Picture 9"/>
          <p:cNvPicPr>
            <a:picLocks noChangeAspect="1"/>
          </p:cNvPicPr>
          <p:nvPr/>
        </p:nvPicPr>
        <p:blipFill>
          <a:blip r:embed="rId5"/>
          <a:stretch>
            <a:fillRect/>
          </a:stretch>
        </p:blipFill>
        <p:spPr>
          <a:xfrm rot="18097068">
            <a:off x="4518346" y="1060493"/>
            <a:ext cx="609600" cy="2302564"/>
          </a:xfrm>
          <a:prstGeom prst="rect">
            <a:avLst/>
          </a:prstGeom>
        </p:spPr>
      </p:pic>
      <p:pic>
        <p:nvPicPr>
          <p:cNvPr id="13" name="Picture 12"/>
          <p:cNvPicPr>
            <a:picLocks noChangeAspect="1"/>
          </p:cNvPicPr>
          <p:nvPr/>
        </p:nvPicPr>
        <p:blipFill>
          <a:blip r:embed="rId7"/>
          <a:stretch>
            <a:fillRect/>
          </a:stretch>
        </p:blipFill>
        <p:spPr>
          <a:xfrm>
            <a:off x="3260435" y="4472709"/>
            <a:ext cx="831274" cy="831274"/>
          </a:xfrm>
          <a:prstGeom prst="rect">
            <a:avLst/>
          </a:prstGeom>
        </p:spPr>
      </p:pic>
      <p:pic>
        <p:nvPicPr>
          <p:cNvPr id="14" name="Picture 13"/>
          <p:cNvPicPr>
            <a:picLocks noChangeAspect="1"/>
          </p:cNvPicPr>
          <p:nvPr/>
        </p:nvPicPr>
        <p:blipFill>
          <a:blip r:embed="rId5"/>
          <a:stretch>
            <a:fillRect/>
          </a:stretch>
        </p:blipFill>
        <p:spPr>
          <a:xfrm rot="3005096">
            <a:off x="4574927" y="3318062"/>
            <a:ext cx="609600" cy="2022091"/>
          </a:xfrm>
          <a:prstGeom prst="rect">
            <a:avLst/>
          </a:prstGeom>
        </p:spPr>
      </p:pic>
      <p:pic>
        <p:nvPicPr>
          <p:cNvPr id="18" name="Picture 17"/>
          <p:cNvPicPr>
            <a:picLocks noChangeAspect="1"/>
          </p:cNvPicPr>
          <p:nvPr/>
        </p:nvPicPr>
        <p:blipFill>
          <a:blip r:embed="rId8"/>
          <a:stretch>
            <a:fillRect/>
          </a:stretch>
        </p:blipFill>
        <p:spPr>
          <a:xfrm>
            <a:off x="8437184" y="4541983"/>
            <a:ext cx="762000" cy="762000"/>
          </a:xfrm>
          <a:prstGeom prst="rect">
            <a:avLst/>
          </a:prstGeom>
        </p:spPr>
      </p:pic>
      <p:pic>
        <p:nvPicPr>
          <p:cNvPr id="19" name="Picture 18"/>
          <p:cNvPicPr>
            <a:picLocks noChangeAspect="1"/>
          </p:cNvPicPr>
          <p:nvPr/>
        </p:nvPicPr>
        <p:blipFill>
          <a:blip r:embed="rId5"/>
          <a:stretch>
            <a:fillRect/>
          </a:stretch>
        </p:blipFill>
        <p:spPr>
          <a:xfrm rot="16200000">
            <a:off x="5950413" y="2814550"/>
            <a:ext cx="609600" cy="4327001"/>
          </a:xfrm>
          <a:prstGeom prst="rect">
            <a:avLst/>
          </a:prstGeom>
        </p:spPr>
      </p:pic>
      <p:pic>
        <p:nvPicPr>
          <p:cNvPr id="20" name="Picture 19"/>
          <p:cNvPicPr>
            <a:picLocks noChangeAspect="1"/>
          </p:cNvPicPr>
          <p:nvPr/>
        </p:nvPicPr>
        <p:blipFill>
          <a:blip r:embed="rId9"/>
          <a:stretch>
            <a:fillRect/>
          </a:stretch>
        </p:blipFill>
        <p:spPr>
          <a:xfrm>
            <a:off x="4827299" y="4363670"/>
            <a:ext cx="777819" cy="619160"/>
          </a:xfrm>
          <a:prstGeom prst="rect">
            <a:avLst/>
          </a:prstGeom>
        </p:spPr>
      </p:pic>
    </p:spTree>
    <p:extLst>
      <p:ext uri="{BB962C8B-B14F-4D97-AF65-F5344CB8AC3E}">
        <p14:creationId xmlns:p14="http://schemas.microsoft.com/office/powerpoint/2010/main" val="346253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4.58333E-6 -1.48148E-6 L 0.20013 -1.48148E-6 " pathEditMode="relative" rAng="0" ptsTypes="AA">
                                      <p:cBhvr>
                                        <p:cTn id="16" dur="2000" fill="hold"/>
                                        <p:tgtEl>
                                          <p:spTgt spid="20"/>
                                        </p:tgtEl>
                                        <p:attrNameLst>
                                          <p:attrName>ppt_x</p:attrName>
                                          <p:attrName>ppt_y</p:attrName>
                                        </p:attrNameLst>
                                      </p:cBhvr>
                                      <p:rCtr x="10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29</a:t>
            </a:fld>
            <a:endParaRPr lang="en-US"/>
          </a:p>
        </p:txBody>
      </p:sp>
      <p:pic>
        <p:nvPicPr>
          <p:cNvPr id="9" name="Picture 8"/>
          <p:cNvPicPr>
            <a:picLocks noChangeAspect="1"/>
          </p:cNvPicPr>
          <p:nvPr/>
        </p:nvPicPr>
        <p:blipFill>
          <a:blip r:embed="rId3"/>
          <a:stretch>
            <a:fillRect/>
          </a:stretch>
        </p:blipFill>
        <p:spPr>
          <a:xfrm>
            <a:off x="3260435" y="1025236"/>
            <a:ext cx="729673" cy="833582"/>
          </a:xfrm>
          <a:prstGeom prst="rect">
            <a:avLst/>
          </a:prstGeom>
        </p:spPr>
      </p:pic>
      <p:pic>
        <p:nvPicPr>
          <p:cNvPr id="12" name="Picture 11"/>
          <p:cNvPicPr>
            <a:picLocks noChangeAspect="1"/>
          </p:cNvPicPr>
          <p:nvPr/>
        </p:nvPicPr>
        <p:blipFill>
          <a:blip r:embed="rId4"/>
          <a:stretch>
            <a:fillRect/>
          </a:stretch>
        </p:blipFill>
        <p:spPr>
          <a:xfrm>
            <a:off x="831272" y="2835564"/>
            <a:ext cx="905163" cy="1016000"/>
          </a:xfrm>
          <a:prstGeom prst="rect">
            <a:avLst/>
          </a:prstGeom>
        </p:spPr>
      </p:pic>
      <p:sp>
        <p:nvSpPr>
          <p:cNvPr id="16" name="TextBox 15"/>
          <p:cNvSpPr txBox="1"/>
          <p:nvPr/>
        </p:nvSpPr>
        <p:spPr>
          <a:xfrm>
            <a:off x="960581" y="378691"/>
            <a:ext cx="1980029" cy="369332"/>
          </a:xfrm>
          <a:prstGeom prst="rect">
            <a:avLst/>
          </a:prstGeom>
          <a:noFill/>
        </p:spPr>
        <p:txBody>
          <a:bodyPr wrap="none" rtlCol="0">
            <a:spAutoFit/>
          </a:bodyPr>
          <a:lstStyle/>
          <a:p>
            <a:r>
              <a:rPr lang="en-US" dirty="0">
                <a:latin typeface="+mj-lt"/>
              </a:rPr>
              <a:t>Hamiltonian path:</a:t>
            </a:r>
          </a:p>
        </p:txBody>
      </p:sp>
      <p:pic>
        <p:nvPicPr>
          <p:cNvPr id="17" name="Picture 16"/>
          <p:cNvPicPr>
            <a:picLocks noChangeAspect="1"/>
          </p:cNvPicPr>
          <p:nvPr/>
        </p:nvPicPr>
        <p:blipFill>
          <a:blip r:embed="rId5"/>
          <a:stretch>
            <a:fillRect/>
          </a:stretch>
        </p:blipFill>
        <p:spPr>
          <a:xfrm rot="3005096">
            <a:off x="2024284" y="1178931"/>
            <a:ext cx="609600" cy="2160502"/>
          </a:xfrm>
          <a:prstGeom prst="rect">
            <a:avLst/>
          </a:prstGeom>
        </p:spPr>
      </p:pic>
      <p:pic>
        <p:nvPicPr>
          <p:cNvPr id="8" name="Picture 7"/>
          <p:cNvPicPr>
            <a:picLocks noChangeAspect="1"/>
          </p:cNvPicPr>
          <p:nvPr/>
        </p:nvPicPr>
        <p:blipFill>
          <a:blip r:embed="rId6"/>
          <a:stretch>
            <a:fillRect/>
          </a:stretch>
        </p:blipFill>
        <p:spPr>
          <a:xfrm>
            <a:off x="5285746" y="2804320"/>
            <a:ext cx="738908" cy="895928"/>
          </a:xfrm>
          <a:prstGeom prst="rect">
            <a:avLst/>
          </a:prstGeom>
        </p:spPr>
      </p:pic>
      <p:pic>
        <p:nvPicPr>
          <p:cNvPr id="10" name="Picture 9"/>
          <p:cNvPicPr>
            <a:picLocks noChangeAspect="1"/>
          </p:cNvPicPr>
          <p:nvPr/>
        </p:nvPicPr>
        <p:blipFill>
          <a:blip r:embed="rId5"/>
          <a:stretch>
            <a:fillRect/>
          </a:stretch>
        </p:blipFill>
        <p:spPr>
          <a:xfrm rot="18097068">
            <a:off x="4518346" y="1060493"/>
            <a:ext cx="609600" cy="2302564"/>
          </a:xfrm>
          <a:prstGeom prst="rect">
            <a:avLst/>
          </a:prstGeom>
        </p:spPr>
      </p:pic>
      <p:pic>
        <p:nvPicPr>
          <p:cNvPr id="13" name="Picture 12"/>
          <p:cNvPicPr>
            <a:picLocks noChangeAspect="1"/>
          </p:cNvPicPr>
          <p:nvPr/>
        </p:nvPicPr>
        <p:blipFill>
          <a:blip r:embed="rId7"/>
          <a:stretch>
            <a:fillRect/>
          </a:stretch>
        </p:blipFill>
        <p:spPr>
          <a:xfrm>
            <a:off x="3260435" y="4472709"/>
            <a:ext cx="831274" cy="831274"/>
          </a:xfrm>
          <a:prstGeom prst="rect">
            <a:avLst/>
          </a:prstGeom>
        </p:spPr>
      </p:pic>
      <p:pic>
        <p:nvPicPr>
          <p:cNvPr id="14" name="Picture 13"/>
          <p:cNvPicPr>
            <a:picLocks noChangeAspect="1"/>
          </p:cNvPicPr>
          <p:nvPr/>
        </p:nvPicPr>
        <p:blipFill>
          <a:blip r:embed="rId5"/>
          <a:stretch>
            <a:fillRect/>
          </a:stretch>
        </p:blipFill>
        <p:spPr>
          <a:xfrm rot="3005096">
            <a:off x="4574927" y="3318062"/>
            <a:ext cx="609600" cy="2022091"/>
          </a:xfrm>
          <a:prstGeom prst="rect">
            <a:avLst/>
          </a:prstGeom>
        </p:spPr>
      </p:pic>
      <p:pic>
        <p:nvPicPr>
          <p:cNvPr id="18" name="Picture 17"/>
          <p:cNvPicPr>
            <a:picLocks noChangeAspect="1"/>
          </p:cNvPicPr>
          <p:nvPr/>
        </p:nvPicPr>
        <p:blipFill>
          <a:blip r:embed="rId8"/>
          <a:stretch>
            <a:fillRect/>
          </a:stretch>
        </p:blipFill>
        <p:spPr>
          <a:xfrm>
            <a:off x="8437184" y="4541983"/>
            <a:ext cx="762000" cy="762000"/>
          </a:xfrm>
          <a:prstGeom prst="rect">
            <a:avLst/>
          </a:prstGeom>
        </p:spPr>
      </p:pic>
      <p:pic>
        <p:nvPicPr>
          <p:cNvPr id="19" name="Picture 18"/>
          <p:cNvPicPr>
            <a:picLocks noChangeAspect="1"/>
          </p:cNvPicPr>
          <p:nvPr/>
        </p:nvPicPr>
        <p:blipFill>
          <a:blip r:embed="rId5"/>
          <a:stretch>
            <a:fillRect/>
          </a:stretch>
        </p:blipFill>
        <p:spPr>
          <a:xfrm rot="16200000">
            <a:off x="5950413" y="2814550"/>
            <a:ext cx="609600" cy="4327001"/>
          </a:xfrm>
          <a:prstGeom prst="rect">
            <a:avLst/>
          </a:prstGeom>
        </p:spPr>
      </p:pic>
      <p:pic>
        <p:nvPicPr>
          <p:cNvPr id="21" name="Picture 20"/>
          <p:cNvPicPr>
            <a:picLocks noChangeAspect="1"/>
          </p:cNvPicPr>
          <p:nvPr/>
        </p:nvPicPr>
        <p:blipFill>
          <a:blip r:embed="rId9"/>
          <a:stretch>
            <a:fillRect/>
          </a:stretch>
        </p:blipFill>
        <p:spPr>
          <a:xfrm>
            <a:off x="8377148" y="1025236"/>
            <a:ext cx="803563" cy="833582"/>
          </a:xfrm>
          <a:prstGeom prst="rect">
            <a:avLst/>
          </a:prstGeom>
        </p:spPr>
      </p:pic>
      <p:pic>
        <p:nvPicPr>
          <p:cNvPr id="15" name="Picture 14"/>
          <p:cNvPicPr>
            <a:picLocks noChangeAspect="1"/>
          </p:cNvPicPr>
          <p:nvPr/>
        </p:nvPicPr>
        <p:blipFill>
          <a:blip r:embed="rId5"/>
          <a:stretch>
            <a:fillRect/>
          </a:stretch>
        </p:blipFill>
        <p:spPr>
          <a:xfrm>
            <a:off x="8468282" y="1849582"/>
            <a:ext cx="609600" cy="2470289"/>
          </a:xfrm>
          <a:prstGeom prst="rect">
            <a:avLst/>
          </a:prstGeom>
        </p:spPr>
      </p:pic>
      <p:pic>
        <p:nvPicPr>
          <p:cNvPr id="22" name="Picture 21"/>
          <p:cNvPicPr>
            <a:picLocks noChangeAspect="1"/>
          </p:cNvPicPr>
          <p:nvPr/>
        </p:nvPicPr>
        <p:blipFill>
          <a:blip r:embed="rId10"/>
          <a:stretch>
            <a:fillRect/>
          </a:stretch>
        </p:blipFill>
        <p:spPr>
          <a:xfrm rot="16200000">
            <a:off x="7988239" y="3773340"/>
            <a:ext cx="777819" cy="619160"/>
          </a:xfrm>
          <a:prstGeom prst="rect">
            <a:avLst/>
          </a:prstGeom>
        </p:spPr>
      </p:pic>
    </p:spTree>
    <p:extLst>
      <p:ext uri="{BB962C8B-B14F-4D97-AF65-F5344CB8AC3E}">
        <p14:creationId xmlns:p14="http://schemas.microsoft.com/office/powerpoint/2010/main" val="372301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6.25E-7 -3.7037E-7 L 6.25E-7 -0.26273 " pathEditMode="relative" rAng="0" ptsTypes="AA">
                                      <p:cBhvr>
                                        <p:cTn id="16" dur="2000" fill="hold"/>
                                        <p:tgtEl>
                                          <p:spTgt spid="22"/>
                                        </p:tgtEl>
                                        <p:attrNameLst>
                                          <p:attrName>ppt_x</p:attrName>
                                          <p:attrName>ppt_y</p:attrName>
                                        </p:attrNameLst>
                                      </p:cBhvr>
                                      <p:rCtr x="0" y="-1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054096" y="0"/>
            <a:ext cx="3054096" cy="3776472"/>
          </a:xfr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083808"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137904"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4202545" y="4064000"/>
            <a:ext cx="7281430" cy="2008188"/>
          </a:xfrm>
          <a:noFill/>
        </p:spPr>
        <p:txBody>
          <a:bodyPr>
            <a:normAutofit fontScale="85000" lnSpcReduction="10000"/>
          </a:bodyPr>
          <a:lstStyle/>
          <a:p>
            <a:r>
              <a:rPr lang="en-US" dirty="0"/>
              <a:t>In the realm of graph theory, Hamiltonian and Eulerian paths emerge as key concepts that unveil the mysteries of network connectivity. This project serves as a concise exploration into the significance of Hamiltonian and Eulerian paths, shedding light on their practical applications and the algorithms essential for their detection. Join us in this brief journey as we unravel the intricacies of traversing vertices and edges in graphs, uncovering the fundamental principles that underpin these intriguing path-finding phenomena.</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Tuesday, February 2, 20XX</a:t>
            </a:r>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30</a:t>
            </a:fld>
            <a:endParaRPr lang="en-US"/>
          </a:p>
        </p:txBody>
      </p:sp>
      <p:pic>
        <p:nvPicPr>
          <p:cNvPr id="7" name="Picture Placeholder 7" descr="Data Points Digital background">
            <a:extLst>
              <a:ext uri="{FF2B5EF4-FFF2-40B4-BE49-F238E27FC236}">
                <a16:creationId xmlns:a16="http://schemas.microsoft.com/office/drawing/2014/main" id="{5FED7C55-F545-49A1-90FD-D853A25AB4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18472"/>
            <a:ext cx="12192000" cy="6858000"/>
          </a:xfrm>
          <a:prstGeom prst="rect">
            <a:avLst/>
          </a:prstGeom>
        </p:spPr>
      </p:pic>
      <p:sp>
        <p:nvSpPr>
          <p:cNvPr id="8" name="Title 14">
            <a:extLst>
              <a:ext uri="{FF2B5EF4-FFF2-40B4-BE49-F238E27FC236}">
                <a16:creationId xmlns:a16="http://schemas.microsoft.com/office/drawing/2014/main" id="{40F1DF5B-353A-4270-8C10-6A1509441174}"/>
              </a:ext>
            </a:extLst>
          </p:cNvPr>
          <p:cNvSpPr txBox="1">
            <a:spLocks/>
          </p:cNvSpPr>
          <p:nvPr/>
        </p:nvSpPr>
        <p:spPr>
          <a:xfrm>
            <a:off x="550863" y="1450108"/>
            <a:ext cx="4150445" cy="2715491"/>
          </a:xfrm>
          <a:prstGeom prst="rect">
            <a:avLst/>
          </a:prstGeom>
        </p:spPr>
        <p:txBody>
          <a:bodyPr vert="horz" wrap="square" lIns="0" tIns="0" rIns="0" bIns="0" rtlCol="0" anchor="b" anchorCtr="0">
            <a:normAutofit fontScale="92500" lnSpcReduction="200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Methodology (code implementation)</a:t>
            </a:r>
            <a:endParaRPr lang="en-US" sz="6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685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Tuesday, February 2, 20XX</a:t>
            </a:r>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31</a:t>
            </a:fld>
            <a:endParaRPr lang="en-US"/>
          </a:p>
        </p:txBody>
      </p:sp>
      <p:pic>
        <p:nvPicPr>
          <p:cNvPr id="7" name="Picture Placeholder 7" descr="Data Points Digital background">
            <a:extLst>
              <a:ext uri="{FF2B5EF4-FFF2-40B4-BE49-F238E27FC236}">
                <a16:creationId xmlns:a16="http://schemas.microsoft.com/office/drawing/2014/main" id="{5FED7C55-F545-49A1-90FD-D853A25AB4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18472"/>
            <a:ext cx="12192000" cy="6858000"/>
          </a:xfrm>
          <a:prstGeom prst="rect">
            <a:avLst/>
          </a:prstGeom>
        </p:spPr>
      </p:pic>
      <p:sp>
        <p:nvSpPr>
          <p:cNvPr id="8" name="Title 14">
            <a:extLst>
              <a:ext uri="{FF2B5EF4-FFF2-40B4-BE49-F238E27FC236}">
                <a16:creationId xmlns:a16="http://schemas.microsoft.com/office/drawing/2014/main" id="{40F1DF5B-353A-4270-8C10-6A1509441174}"/>
              </a:ext>
            </a:extLst>
          </p:cNvPr>
          <p:cNvSpPr txBox="1">
            <a:spLocks/>
          </p:cNvSpPr>
          <p:nvPr/>
        </p:nvSpPr>
        <p:spPr>
          <a:xfrm>
            <a:off x="550863" y="1450108"/>
            <a:ext cx="4150445" cy="2715491"/>
          </a:xfrm>
          <a:prstGeom prst="rect">
            <a:avLst/>
          </a:prstGeom>
        </p:spPr>
        <p:txBody>
          <a:bodyPr vert="horz" wrap="square" lIns="0" tIns="0" rIns="0" bIns="0" rtlCol="0" anchor="b" anchorCtr="0">
            <a:normAutofit fontScale="92500" lnSpcReduction="200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sz="6400" dirty="0">
                <a:latin typeface="Arial" panose="020B0604020202020204" pitchFamily="34" charset="0"/>
                <a:cs typeface="Arial" panose="020B0604020202020204" pitchFamily="34" charset="0"/>
              </a:rPr>
              <a:t>Eulerian code</a:t>
            </a:r>
          </a:p>
        </p:txBody>
      </p:sp>
    </p:spTree>
    <p:extLst>
      <p:ext uri="{BB962C8B-B14F-4D97-AF65-F5344CB8AC3E}">
        <p14:creationId xmlns:p14="http://schemas.microsoft.com/office/powerpoint/2010/main" val="348859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BBCA31-9912-97DF-51D8-994B8F27A359}"/>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01A0A4EC-C043-8393-106D-C88F8F5E46E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80AFBC1-79F4-2B82-9C4C-6208624C74A2}"/>
              </a:ext>
            </a:extLst>
          </p:cNvPr>
          <p:cNvSpPr>
            <a:spLocks noGrp="1"/>
          </p:cNvSpPr>
          <p:nvPr>
            <p:ph type="sldNum" sz="quarter" idx="12"/>
          </p:nvPr>
        </p:nvSpPr>
        <p:spPr/>
        <p:txBody>
          <a:bodyPr/>
          <a:lstStyle/>
          <a:p>
            <a:fld id="{DBA1B0FB-D917-4C8C-928F-313BD683BF39}" type="slidenum">
              <a:rPr lang="en-US" smtClean="0"/>
              <a:t>32</a:t>
            </a:fld>
            <a:endParaRPr lang="en-US"/>
          </a:p>
        </p:txBody>
      </p:sp>
      <p:pic>
        <p:nvPicPr>
          <p:cNvPr id="6" name="Picture 5" descr="A screen shot of a computer program&#10;&#10;Description automatically generated">
            <a:extLst>
              <a:ext uri="{FF2B5EF4-FFF2-40B4-BE49-F238E27FC236}">
                <a16:creationId xmlns:a16="http://schemas.microsoft.com/office/drawing/2014/main" id="{673EABE6-3514-41F3-3300-9C1156DAC5E0}"/>
              </a:ext>
            </a:extLst>
          </p:cNvPr>
          <p:cNvPicPr>
            <a:picLocks noChangeAspect="1"/>
          </p:cNvPicPr>
          <p:nvPr/>
        </p:nvPicPr>
        <p:blipFill>
          <a:blip r:embed="rId2"/>
          <a:stretch>
            <a:fillRect/>
          </a:stretch>
        </p:blipFill>
        <p:spPr>
          <a:xfrm>
            <a:off x="1064302" y="243846"/>
            <a:ext cx="9561467" cy="6052579"/>
          </a:xfrm>
          <a:prstGeom prst="rect">
            <a:avLst/>
          </a:prstGeom>
        </p:spPr>
      </p:pic>
    </p:spTree>
    <p:extLst>
      <p:ext uri="{BB962C8B-B14F-4D97-AF65-F5344CB8AC3E}">
        <p14:creationId xmlns:p14="http://schemas.microsoft.com/office/powerpoint/2010/main" val="2312522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DA948C-9E0A-42A1-3CDC-E7EA0CBDF720}"/>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6A06541D-DFC4-19F5-B9BD-8D511802F31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F5BDDC36-BE64-76FD-B988-28C530AC590E}"/>
              </a:ext>
            </a:extLst>
          </p:cNvPr>
          <p:cNvSpPr>
            <a:spLocks noGrp="1"/>
          </p:cNvSpPr>
          <p:nvPr>
            <p:ph type="sldNum" sz="quarter" idx="12"/>
          </p:nvPr>
        </p:nvSpPr>
        <p:spPr/>
        <p:txBody>
          <a:bodyPr/>
          <a:lstStyle/>
          <a:p>
            <a:fld id="{DBA1B0FB-D917-4C8C-928F-313BD683BF39}" type="slidenum">
              <a:rPr lang="en-US" smtClean="0"/>
              <a:t>33</a:t>
            </a:fld>
            <a:endParaRPr lang="en-US"/>
          </a:p>
        </p:txBody>
      </p:sp>
      <p:pic>
        <p:nvPicPr>
          <p:cNvPr id="6" name="Picture 5" descr="A screen shot of a computer program&#10;&#10;Description automatically generated">
            <a:extLst>
              <a:ext uri="{FF2B5EF4-FFF2-40B4-BE49-F238E27FC236}">
                <a16:creationId xmlns:a16="http://schemas.microsoft.com/office/drawing/2014/main" id="{F3779CD1-3C46-A2F8-AA46-EDE5E1DB37D5}"/>
              </a:ext>
            </a:extLst>
          </p:cNvPr>
          <p:cNvPicPr>
            <a:picLocks noChangeAspect="1"/>
          </p:cNvPicPr>
          <p:nvPr/>
        </p:nvPicPr>
        <p:blipFill>
          <a:blip r:embed="rId2"/>
          <a:stretch>
            <a:fillRect/>
          </a:stretch>
        </p:blipFill>
        <p:spPr>
          <a:xfrm>
            <a:off x="1257300" y="542522"/>
            <a:ext cx="9192986" cy="5772956"/>
          </a:xfrm>
          <a:prstGeom prst="rect">
            <a:avLst/>
          </a:prstGeom>
        </p:spPr>
      </p:pic>
    </p:spTree>
    <p:extLst>
      <p:ext uri="{BB962C8B-B14F-4D97-AF65-F5344CB8AC3E}">
        <p14:creationId xmlns:p14="http://schemas.microsoft.com/office/powerpoint/2010/main" val="3284005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74031A-DD0B-FCCD-3008-830880E853A3}"/>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FDBAF061-3E31-350D-F81A-C4E8BE1F56C3}"/>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A40E0A8-95F0-03EE-10ED-3B5C438983CB}"/>
              </a:ext>
            </a:extLst>
          </p:cNvPr>
          <p:cNvSpPr>
            <a:spLocks noGrp="1"/>
          </p:cNvSpPr>
          <p:nvPr>
            <p:ph type="sldNum" sz="quarter" idx="12"/>
          </p:nvPr>
        </p:nvSpPr>
        <p:spPr/>
        <p:txBody>
          <a:bodyPr/>
          <a:lstStyle/>
          <a:p>
            <a:fld id="{DBA1B0FB-D917-4C8C-928F-313BD683BF39}" type="slidenum">
              <a:rPr lang="en-US" smtClean="0"/>
              <a:t>34</a:t>
            </a:fld>
            <a:endParaRPr lang="en-US"/>
          </a:p>
        </p:txBody>
      </p:sp>
      <p:pic>
        <p:nvPicPr>
          <p:cNvPr id="6" name="Picture 5" descr="A computer screen shot of a program code&#10;&#10;Description automatically generated">
            <a:extLst>
              <a:ext uri="{FF2B5EF4-FFF2-40B4-BE49-F238E27FC236}">
                <a16:creationId xmlns:a16="http://schemas.microsoft.com/office/drawing/2014/main" id="{90A2C0B9-35DC-984D-211E-1D68EF722A1C}"/>
              </a:ext>
            </a:extLst>
          </p:cNvPr>
          <p:cNvPicPr>
            <a:picLocks noChangeAspect="1"/>
          </p:cNvPicPr>
          <p:nvPr/>
        </p:nvPicPr>
        <p:blipFill>
          <a:blip r:embed="rId2"/>
          <a:stretch>
            <a:fillRect/>
          </a:stretch>
        </p:blipFill>
        <p:spPr>
          <a:xfrm>
            <a:off x="1551214" y="457199"/>
            <a:ext cx="8670472" cy="5731329"/>
          </a:xfrm>
          <a:prstGeom prst="rect">
            <a:avLst/>
          </a:prstGeom>
        </p:spPr>
      </p:pic>
    </p:spTree>
    <p:extLst>
      <p:ext uri="{BB962C8B-B14F-4D97-AF65-F5344CB8AC3E}">
        <p14:creationId xmlns:p14="http://schemas.microsoft.com/office/powerpoint/2010/main" val="44261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Tuesday, February 2, 20XX</a:t>
            </a:r>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35</a:t>
            </a:fld>
            <a:endParaRPr lang="en-US"/>
          </a:p>
        </p:txBody>
      </p:sp>
      <p:pic>
        <p:nvPicPr>
          <p:cNvPr id="7" name="Picture Placeholder 7" descr="Data Points Digital background">
            <a:extLst>
              <a:ext uri="{FF2B5EF4-FFF2-40B4-BE49-F238E27FC236}">
                <a16:creationId xmlns:a16="http://schemas.microsoft.com/office/drawing/2014/main" id="{5FED7C55-F545-49A1-90FD-D853A25AB4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18472"/>
            <a:ext cx="12192000" cy="6858000"/>
          </a:xfrm>
          <a:prstGeom prst="rect">
            <a:avLst/>
          </a:prstGeom>
        </p:spPr>
      </p:pic>
      <p:sp>
        <p:nvSpPr>
          <p:cNvPr id="8" name="Title 14">
            <a:extLst>
              <a:ext uri="{FF2B5EF4-FFF2-40B4-BE49-F238E27FC236}">
                <a16:creationId xmlns:a16="http://schemas.microsoft.com/office/drawing/2014/main" id="{40F1DF5B-353A-4270-8C10-6A1509441174}"/>
              </a:ext>
            </a:extLst>
          </p:cNvPr>
          <p:cNvSpPr txBox="1">
            <a:spLocks/>
          </p:cNvSpPr>
          <p:nvPr/>
        </p:nvSpPr>
        <p:spPr>
          <a:xfrm>
            <a:off x="550863" y="1450108"/>
            <a:ext cx="4150445" cy="2715491"/>
          </a:xfrm>
          <a:prstGeom prst="rect">
            <a:avLst/>
          </a:prstGeom>
        </p:spPr>
        <p:txBody>
          <a:bodyPr vert="horz" wrap="square" lIns="0" tIns="0" rIns="0" bIns="0" rtlCol="0" anchor="b" anchorCtr="0">
            <a:normAutofit fontScale="92500" lnSpcReduction="200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sz="6400" dirty="0">
                <a:latin typeface="Arial" panose="020B0604020202020204" pitchFamily="34" charset="0"/>
                <a:cs typeface="Arial" panose="020B0604020202020204" pitchFamily="34" charset="0"/>
              </a:rPr>
              <a:t>Hamiltonian code</a:t>
            </a:r>
          </a:p>
        </p:txBody>
      </p:sp>
    </p:spTree>
    <p:extLst>
      <p:ext uri="{BB962C8B-B14F-4D97-AF65-F5344CB8AC3E}">
        <p14:creationId xmlns:p14="http://schemas.microsoft.com/office/powerpoint/2010/main" val="3879794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0D7519-437C-EAE3-3318-26CC4C033348}"/>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45AED636-DC85-2B44-E5FA-F32B14E37DE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6D90F74B-B62C-9DD5-EC31-4F2EA00BA687}"/>
              </a:ext>
            </a:extLst>
          </p:cNvPr>
          <p:cNvSpPr>
            <a:spLocks noGrp="1"/>
          </p:cNvSpPr>
          <p:nvPr>
            <p:ph type="sldNum" sz="quarter" idx="12"/>
          </p:nvPr>
        </p:nvSpPr>
        <p:spPr/>
        <p:txBody>
          <a:bodyPr/>
          <a:lstStyle/>
          <a:p>
            <a:fld id="{DBA1B0FB-D917-4C8C-928F-313BD683BF39}" type="slidenum">
              <a:rPr lang="en-US" smtClean="0"/>
              <a:t>36</a:t>
            </a:fld>
            <a:endParaRPr lang="en-US"/>
          </a:p>
        </p:txBody>
      </p:sp>
      <p:pic>
        <p:nvPicPr>
          <p:cNvPr id="6" name="Picture 5" descr="A screen shot of a computer program&#10;&#10;Description automatically generated">
            <a:extLst>
              <a:ext uri="{FF2B5EF4-FFF2-40B4-BE49-F238E27FC236}">
                <a16:creationId xmlns:a16="http://schemas.microsoft.com/office/drawing/2014/main" id="{9961DE54-AD7B-D529-3E81-92D20352489F}"/>
              </a:ext>
            </a:extLst>
          </p:cNvPr>
          <p:cNvPicPr>
            <a:picLocks noChangeAspect="1"/>
          </p:cNvPicPr>
          <p:nvPr/>
        </p:nvPicPr>
        <p:blipFill>
          <a:blip r:embed="rId2"/>
          <a:stretch>
            <a:fillRect/>
          </a:stretch>
        </p:blipFill>
        <p:spPr>
          <a:xfrm>
            <a:off x="1322614" y="342900"/>
            <a:ext cx="9013372" cy="5986867"/>
          </a:xfrm>
          <a:prstGeom prst="rect">
            <a:avLst/>
          </a:prstGeom>
        </p:spPr>
      </p:pic>
    </p:spTree>
    <p:extLst>
      <p:ext uri="{BB962C8B-B14F-4D97-AF65-F5344CB8AC3E}">
        <p14:creationId xmlns:p14="http://schemas.microsoft.com/office/powerpoint/2010/main" val="886129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F5A78-AF51-4895-3A77-C45D513AA5E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A63C73E8-708D-65C8-7B2C-43AC6EFB55B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E175294-DEE1-AC73-06B7-924311321965}"/>
              </a:ext>
            </a:extLst>
          </p:cNvPr>
          <p:cNvSpPr>
            <a:spLocks noGrp="1"/>
          </p:cNvSpPr>
          <p:nvPr>
            <p:ph type="sldNum" sz="quarter" idx="12"/>
          </p:nvPr>
        </p:nvSpPr>
        <p:spPr/>
        <p:txBody>
          <a:bodyPr/>
          <a:lstStyle/>
          <a:p>
            <a:fld id="{DBA1B0FB-D917-4C8C-928F-313BD683BF39}" type="slidenum">
              <a:rPr lang="en-US" smtClean="0"/>
              <a:t>37</a:t>
            </a:fld>
            <a:endParaRPr lang="en-US"/>
          </a:p>
        </p:txBody>
      </p:sp>
      <p:pic>
        <p:nvPicPr>
          <p:cNvPr id="6" name="Picture 5" descr="A computer screen shot of a program code&#10;&#10;Description automatically generated">
            <a:extLst>
              <a:ext uri="{FF2B5EF4-FFF2-40B4-BE49-F238E27FC236}">
                <a16:creationId xmlns:a16="http://schemas.microsoft.com/office/drawing/2014/main" id="{57820480-43B0-4D81-247A-790CC7A2B672}"/>
              </a:ext>
            </a:extLst>
          </p:cNvPr>
          <p:cNvPicPr>
            <a:picLocks noChangeAspect="1"/>
          </p:cNvPicPr>
          <p:nvPr/>
        </p:nvPicPr>
        <p:blipFill>
          <a:blip r:embed="rId2"/>
          <a:stretch>
            <a:fillRect/>
          </a:stretch>
        </p:blipFill>
        <p:spPr>
          <a:xfrm>
            <a:off x="1061357" y="473529"/>
            <a:ext cx="9323614" cy="5878286"/>
          </a:xfrm>
          <a:prstGeom prst="rect">
            <a:avLst/>
          </a:prstGeom>
        </p:spPr>
      </p:pic>
    </p:spTree>
    <p:extLst>
      <p:ext uri="{BB962C8B-B14F-4D97-AF65-F5344CB8AC3E}">
        <p14:creationId xmlns:p14="http://schemas.microsoft.com/office/powerpoint/2010/main" val="547390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Tuesday, February 2, 20XX</a:t>
            </a:r>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38</a:t>
            </a:fld>
            <a:endParaRPr lang="en-US"/>
          </a:p>
        </p:txBody>
      </p:sp>
      <p:pic>
        <p:nvPicPr>
          <p:cNvPr id="7" name="Picture Placeholder 7" descr="Data Points Digital background">
            <a:extLst>
              <a:ext uri="{FF2B5EF4-FFF2-40B4-BE49-F238E27FC236}">
                <a16:creationId xmlns:a16="http://schemas.microsoft.com/office/drawing/2014/main" id="{5FED7C55-F545-49A1-90FD-D853A25AB4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18472"/>
            <a:ext cx="12192000" cy="6858000"/>
          </a:xfrm>
          <a:prstGeom prst="rect">
            <a:avLst/>
          </a:prstGeom>
        </p:spPr>
      </p:pic>
      <p:sp>
        <p:nvSpPr>
          <p:cNvPr id="8" name="Title 14">
            <a:extLst>
              <a:ext uri="{FF2B5EF4-FFF2-40B4-BE49-F238E27FC236}">
                <a16:creationId xmlns:a16="http://schemas.microsoft.com/office/drawing/2014/main" id="{40F1DF5B-353A-4270-8C10-6A1509441174}"/>
              </a:ext>
            </a:extLst>
          </p:cNvPr>
          <p:cNvSpPr txBox="1">
            <a:spLocks/>
          </p:cNvSpPr>
          <p:nvPr/>
        </p:nvSpPr>
        <p:spPr>
          <a:xfrm>
            <a:off x="550863" y="1450108"/>
            <a:ext cx="4150445" cy="2715491"/>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Result</a:t>
            </a:r>
            <a:endParaRPr lang="en-US" sz="6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5237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6990EF-6FC1-A303-3EE3-82759D495E98}"/>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FF1030E8-FC6A-63A5-A964-125739781B6A}"/>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20C73585-50E5-F773-8A64-95289E1BE1EF}"/>
              </a:ext>
            </a:extLst>
          </p:cNvPr>
          <p:cNvSpPr>
            <a:spLocks noGrp="1"/>
          </p:cNvSpPr>
          <p:nvPr>
            <p:ph type="sldNum" sz="quarter" idx="12"/>
          </p:nvPr>
        </p:nvSpPr>
        <p:spPr/>
        <p:txBody>
          <a:bodyPr/>
          <a:lstStyle/>
          <a:p>
            <a:fld id="{DBA1B0FB-D917-4C8C-928F-313BD683BF39}" type="slidenum">
              <a:rPr lang="en-US" smtClean="0"/>
              <a:t>39</a:t>
            </a:fld>
            <a:endParaRPr lang="en-US"/>
          </a:p>
        </p:txBody>
      </p:sp>
      <p:sp>
        <p:nvSpPr>
          <p:cNvPr id="5" name="TextBox 4">
            <a:extLst>
              <a:ext uri="{FF2B5EF4-FFF2-40B4-BE49-F238E27FC236}">
                <a16:creationId xmlns:a16="http://schemas.microsoft.com/office/drawing/2014/main" id="{8A9B5E31-138A-D8EB-FA24-C1846EDC666C}"/>
              </a:ext>
            </a:extLst>
          </p:cNvPr>
          <p:cNvSpPr txBox="1"/>
          <p:nvPr/>
        </p:nvSpPr>
        <p:spPr>
          <a:xfrm>
            <a:off x="550863" y="554636"/>
            <a:ext cx="3749809" cy="400110"/>
          </a:xfrm>
          <a:prstGeom prst="rect">
            <a:avLst/>
          </a:prstGeom>
          <a:noFill/>
        </p:spPr>
        <p:txBody>
          <a:bodyPr wrap="none" rtlCol="0">
            <a:spAutoFit/>
          </a:bodyPr>
          <a:lstStyle/>
          <a:p>
            <a:r>
              <a:rPr lang="en-US" sz="2000" dirty="0" err="1"/>
              <a:t>Eulearian</a:t>
            </a:r>
            <a:r>
              <a:rPr lang="en-US" sz="2000" dirty="0"/>
              <a:t> graphical representation:</a:t>
            </a:r>
          </a:p>
        </p:txBody>
      </p:sp>
      <p:pic>
        <p:nvPicPr>
          <p:cNvPr id="7" name="Picture 6" descr="A screenshot of a computer&#10;&#10;Description automatically generated">
            <a:extLst>
              <a:ext uri="{FF2B5EF4-FFF2-40B4-BE49-F238E27FC236}">
                <a16:creationId xmlns:a16="http://schemas.microsoft.com/office/drawing/2014/main" id="{279252D2-42E2-E3BC-E86D-631A8D6E7B8C}"/>
              </a:ext>
            </a:extLst>
          </p:cNvPr>
          <p:cNvPicPr>
            <a:picLocks noChangeAspect="1"/>
          </p:cNvPicPr>
          <p:nvPr/>
        </p:nvPicPr>
        <p:blipFill>
          <a:blip r:embed="rId2"/>
          <a:stretch>
            <a:fillRect/>
          </a:stretch>
        </p:blipFill>
        <p:spPr>
          <a:xfrm>
            <a:off x="1570993" y="1154242"/>
            <a:ext cx="9050013" cy="4622997"/>
          </a:xfrm>
          <a:prstGeom prst="rect">
            <a:avLst/>
          </a:prstGeom>
        </p:spPr>
      </p:pic>
    </p:spTree>
    <p:extLst>
      <p:ext uri="{BB962C8B-B14F-4D97-AF65-F5344CB8AC3E}">
        <p14:creationId xmlns:p14="http://schemas.microsoft.com/office/powerpoint/2010/main" val="90396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9236"/>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1450109"/>
            <a:ext cx="4150445" cy="2085400"/>
          </a:xfrm>
        </p:spPr>
        <p:txBody>
          <a:bodyPr vert="horz" wrap="square" lIns="0" tIns="0" rIns="0" bIns="0" rtlCol="0" anchor="b" anchorCtr="0">
            <a:normAutofit/>
          </a:bodyPr>
          <a:lstStyle/>
          <a:p>
            <a:pPr>
              <a:lnSpc>
                <a:spcPct val="100000"/>
              </a:lnSpc>
            </a:pPr>
            <a:r>
              <a:rPr lang="en-US" dirty="0">
                <a:latin typeface="Arial" panose="020B0604020202020204" pitchFamily="34" charset="0"/>
                <a:cs typeface="Arial" panose="020B0604020202020204" pitchFamily="34" charset="0"/>
              </a:rPr>
              <a:t>Overview</a:t>
            </a:r>
            <a:endParaRPr lang="en-US" sz="6400" kern="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0021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9C9C61-BD52-65D0-83D1-EBE99C43CCF0}"/>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C5AF4131-C902-F6FA-C1EF-A1B9C5C61089}"/>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0E9469D-E258-B0BB-9360-DD5B9B453F00}"/>
              </a:ext>
            </a:extLst>
          </p:cNvPr>
          <p:cNvSpPr>
            <a:spLocks noGrp="1"/>
          </p:cNvSpPr>
          <p:nvPr>
            <p:ph type="sldNum" sz="quarter" idx="12"/>
          </p:nvPr>
        </p:nvSpPr>
        <p:spPr/>
        <p:txBody>
          <a:bodyPr/>
          <a:lstStyle/>
          <a:p>
            <a:fld id="{DBA1B0FB-D917-4C8C-928F-313BD683BF39}" type="slidenum">
              <a:rPr lang="en-US" smtClean="0"/>
              <a:t>40</a:t>
            </a:fld>
            <a:endParaRPr lang="en-US"/>
          </a:p>
        </p:txBody>
      </p:sp>
      <p:pic>
        <p:nvPicPr>
          <p:cNvPr id="6" name="Picture 5" descr="A screenshot of a computer&#10;&#10;Description automatically generated">
            <a:extLst>
              <a:ext uri="{FF2B5EF4-FFF2-40B4-BE49-F238E27FC236}">
                <a16:creationId xmlns:a16="http://schemas.microsoft.com/office/drawing/2014/main" id="{FBC1EDDF-4185-D560-C70F-C8CD8B52D7F5}"/>
              </a:ext>
            </a:extLst>
          </p:cNvPr>
          <p:cNvPicPr>
            <a:picLocks noChangeAspect="1"/>
          </p:cNvPicPr>
          <p:nvPr/>
        </p:nvPicPr>
        <p:blipFill>
          <a:blip r:embed="rId2"/>
          <a:stretch>
            <a:fillRect/>
          </a:stretch>
        </p:blipFill>
        <p:spPr>
          <a:xfrm>
            <a:off x="2428363" y="999786"/>
            <a:ext cx="7335274" cy="4858428"/>
          </a:xfrm>
          <a:prstGeom prst="rect">
            <a:avLst/>
          </a:prstGeom>
        </p:spPr>
      </p:pic>
    </p:spTree>
    <p:extLst>
      <p:ext uri="{BB962C8B-B14F-4D97-AF65-F5344CB8AC3E}">
        <p14:creationId xmlns:p14="http://schemas.microsoft.com/office/powerpoint/2010/main" val="82915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A8FBA6-4FA9-811B-AE0E-235111CBCC0B}"/>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03E733B-D45D-DD7F-0623-1B33DD8AF45B}"/>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AF9CC6E-E5DE-7119-68F7-FBB2BD78EFBA}"/>
              </a:ext>
            </a:extLst>
          </p:cNvPr>
          <p:cNvSpPr>
            <a:spLocks noGrp="1"/>
          </p:cNvSpPr>
          <p:nvPr>
            <p:ph type="sldNum" sz="quarter" idx="12"/>
          </p:nvPr>
        </p:nvSpPr>
        <p:spPr/>
        <p:txBody>
          <a:bodyPr/>
          <a:lstStyle/>
          <a:p>
            <a:fld id="{DBA1B0FB-D917-4C8C-928F-313BD683BF39}" type="slidenum">
              <a:rPr lang="en-US" smtClean="0"/>
              <a:t>41</a:t>
            </a:fld>
            <a:endParaRPr lang="en-US"/>
          </a:p>
        </p:txBody>
      </p:sp>
      <p:pic>
        <p:nvPicPr>
          <p:cNvPr id="6" name="Picture 5" descr="A screenshot of a computer&#10;&#10;Description automatically generated">
            <a:extLst>
              <a:ext uri="{FF2B5EF4-FFF2-40B4-BE49-F238E27FC236}">
                <a16:creationId xmlns:a16="http://schemas.microsoft.com/office/drawing/2014/main" id="{53F98F8D-0466-8D24-DCDE-A6A26288AE06}"/>
              </a:ext>
            </a:extLst>
          </p:cNvPr>
          <p:cNvPicPr>
            <a:picLocks noChangeAspect="1"/>
          </p:cNvPicPr>
          <p:nvPr/>
        </p:nvPicPr>
        <p:blipFill>
          <a:blip r:embed="rId2"/>
          <a:stretch>
            <a:fillRect/>
          </a:stretch>
        </p:blipFill>
        <p:spPr>
          <a:xfrm>
            <a:off x="1865313" y="470423"/>
            <a:ext cx="7640675" cy="5917154"/>
          </a:xfrm>
          <a:prstGeom prst="rect">
            <a:avLst/>
          </a:prstGeom>
        </p:spPr>
      </p:pic>
    </p:spTree>
    <p:extLst>
      <p:ext uri="{BB962C8B-B14F-4D97-AF65-F5344CB8AC3E}">
        <p14:creationId xmlns:p14="http://schemas.microsoft.com/office/powerpoint/2010/main" val="3837878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668397-6309-235C-3A49-3E9488581BA1}"/>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0382FD2E-C309-5F2A-896B-D132A49B51D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0573BCE5-3AEF-7B09-0AD8-9EA1D3A40446}"/>
              </a:ext>
            </a:extLst>
          </p:cNvPr>
          <p:cNvSpPr>
            <a:spLocks noGrp="1"/>
          </p:cNvSpPr>
          <p:nvPr>
            <p:ph type="sldNum" sz="quarter" idx="12"/>
          </p:nvPr>
        </p:nvSpPr>
        <p:spPr/>
        <p:txBody>
          <a:bodyPr/>
          <a:lstStyle/>
          <a:p>
            <a:fld id="{DBA1B0FB-D917-4C8C-928F-313BD683BF39}" type="slidenum">
              <a:rPr lang="en-US" smtClean="0"/>
              <a:t>42</a:t>
            </a:fld>
            <a:endParaRPr lang="en-US"/>
          </a:p>
        </p:txBody>
      </p:sp>
      <p:pic>
        <p:nvPicPr>
          <p:cNvPr id="8" name="Picture 7" descr="A screenshot of a computer&#10;&#10;Description automatically generated">
            <a:extLst>
              <a:ext uri="{FF2B5EF4-FFF2-40B4-BE49-F238E27FC236}">
                <a16:creationId xmlns:a16="http://schemas.microsoft.com/office/drawing/2014/main" id="{9AA610BA-FB0D-A04D-A26A-733894FB5606}"/>
              </a:ext>
            </a:extLst>
          </p:cNvPr>
          <p:cNvPicPr>
            <a:picLocks noChangeAspect="1"/>
          </p:cNvPicPr>
          <p:nvPr/>
        </p:nvPicPr>
        <p:blipFill>
          <a:blip r:embed="rId2"/>
          <a:stretch>
            <a:fillRect/>
          </a:stretch>
        </p:blipFill>
        <p:spPr>
          <a:xfrm>
            <a:off x="1865313" y="408214"/>
            <a:ext cx="7801331" cy="6041571"/>
          </a:xfrm>
          <a:prstGeom prst="rect">
            <a:avLst/>
          </a:prstGeom>
        </p:spPr>
      </p:pic>
    </p:spTree>
    <p:extLst>
      <p:ext uri="{BB962C8B-B14F-4D97-AF65-F5344CB8AC3E}">
        <p14:creationId xmlns:p14="http://schemas.microsoft.com/office/powerpoint/2010/main" val="1194947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3563EE-6611-6CC8-EFA5-EC0AF1AEB495}"/>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B1985E6-7CD5-E399-2214-EE445828C9C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3E54AD7-3C3E-76DE-B414-5A92FC77B129}"/>
              </a:ext>
            </a:extLst>
          </p:cNvPr>
          <p:cNvSpPr>
            <a:spLocks noGrp="1"/>
          </p:cNvSpPr>
          <p:nvPr>
            <p:ph type="sldNum" sz="quarter" idx="12"/>
          </p:nvPr>
        </p:nvSpPr>
        <p:spPr/>
        <p:txBody>
          <a:bodyPr/>
          <a:lstStyle/>
          <a:p>
            <a:fld id="{DBA1B0FB-D917-4C8C-928F-313BD683BF39}" type="slidenum">
              <a:rPr lang="en-US" smtClean="0"/>
              <a:t>43</a:t>
            </a:fld>
            <a:endParaRPr lang="en-US"/>
          </a:p>
        </p:txBody>
      </p:sp>
      <p:sp>
        <p:nvSpPr>
          <p:cNvPr id="5" name="TextBox 4">
            <a:extLst>
              <a:ext uri="{FF2B5EF4-FFF2-40B4-BE49-F238E27FC236}">
                <a16:creationId xmlns:a16="http://schemas.microsoft.com/office/drawing/2014/main" id="{DA6088E1-AA0F-FAE5-C069-A83E12562C88}"/>
              </a:ext>
            </a:extLst>
          </p:cNvPr>
          <p:cNvSpPr txBox="1"/>
          <p:nvPr/>
        </p:nvSpPr>
        <p:spPr>
          <a:xfrm>
            <a:off x="1028700" y="457200"/>
            <a:ext cx="2621615" cy="369332"/>
          </a:xfrm>
          <a:prstGeom prst="rect">
            <a:avLst/>
          </a:prstGeom>
          <a:noFill/>
        </p:spPr>
        <p:txBody>
          <a:bodyPr wrap="none" rtlCol="0">
            <a:spAutoFit/>
          </a:bodyPr>
          <a:lstStyle/>
          <a:p>
            <a:r>
              <a:rPr lang="en-US" dirty="0"/>
              <a:t>Hamiltonian </a:t>
            </a:r>
            <a:r>
              <a:rPr lang="en-US" dirty="0" err="1"/>
              <a:t>representatin</a:t>
            </a:r>
            <a:endParaRPr lang="en-US" dirty="0"/>
          </a:p>
        </p:txBody>
      </p:sp>
      <p:pic>
        <p:nvPicPr>
          <p:cNvPr id="9" name="Picture 8" descr="A screenshot of a computer&#10;&#10;Description automatically generated">
            <a:extLst>
              <a:ext uri="{FF2B5EF4-FFF2-40B4-BE49-F238E27FC236}">
                <a16:creationId xmlns:a16="http://schemas.microsoft.com/office/drawing/2014/main" id="{5819A7E6-DF98-847A-C56B-B8C743A8325B}"/>
              </a:ext>
            </a:extLst>
          </p:cNvPr>
          <p:cNvPicPr>
            <a:picLocks noChangeAspect="1"/>
          </p:cNvPicPr>
          <p:nvPr/>
        </p:nvPicPr>
        <p:blipFill>
          <a:blip r:embed="rId2"/>
          <a:stretch>
            <a:fillRect/>
          </a:stretch>
        </p:blipFill>
        <p:spPr>
          <a:xfrm>
            <a:off x="2339507" y="980791"/>
            <a:ext cx="6936940" cy="5372162"/>
          </a:xfrm>
          <a:prstGeom prst="rect">
            <a:avLst/>
          </a:prstGeom>
        </p:spPr>
      </p:pic>
    </p:spTree>
    <p:extLst>
      <p:ext uri="{BB962C8B-B14F-4D97-AF65-F5344CB8AC3E}">
        <p14:creationId xmlns:p14="http://schemas.microsoft.com/office/powerpoint/2010/main" val="2404584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F2A844-8A96-495A-DB8D-7BC23D83A1CC}"/>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341D237F-5931-76B4-3062-BE06B12F0C5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64BADD5-EBDF-4068-9D96-F3F2A0CD6FCD}"/>
              </a:ext>
            </a:extLst>
          </p:cNvPr>
          <p:cNvSpPr>
            <a:spLocks noGrp="1"/>
          </p:cNvSpPr>
          <p:nvPr>
            <p:ph type="sldNum" sz="quarter" idx="12"/>
          </p:nvPr>
        </p:nvSpPr>
        <p:spPr/>
        <p:txBody>
          <a:bodyPr/>
          <a:lstStyle/>
          <a:p>
            <a:fld id="{DBA1B0FB-D917-4C8C-928F-313BD683BF39}" type="slidenum">
              <a:rPr lang="en-US" smtClean="0"/>
              <a:t>44</a:t>
            </a:fld>
            <a:endParaRPr lang="en-US"/>
          </a:p>
        </p:txBody>
      </p:sp>
      <p:pic>
        <p:nvPicPr>
          <p:cNvPr id="6" name="Picture 5" descr="A screenshot of a computer&#10;&#10;Description automatically generated">
            <a:extLst>
              <a:ext uri="{FF2B5EF4-FFF2-40B4-BE49-F238E27FC236}">
                <a16:creationId xmlns:a16="http://schemas.microsoft.com/office/drawing/2014/main" id="{8795C42E-A665-78CB-A9DC-DB780E2E5C4D}"/>
              </a:ext>
            </a:extLst>
          </p:cNvPr>
          <p:cNvPicPr>
            <a:picLocks noChangeAspect="1"/>
          </p:cNvPicPr>
          <p:nvPr/>
        </p:nvPicPr>
        <p:blipFill>
          <a:blip r:embed="rId2"/>
          <a:stretch>
            <a:fillRect/>
          </a:stretch>
        </p:blipFill>
        <p:spPr>
          <a:xfrm>
            <a:off x="1865313" y="196900"/>
            <a:ext cx="7655397" cy="5928555"/>
          </a:xfrm>
          <a:prstGeom prst="rect">
            <a:avLst/>
          </a:prstGeom>
        </p:spPr>
      </p:pic>
    </p:spTree>
    <p:extLst>
      <p:ext uri="{BB962C8B-B14F-4D97-AF65-F5344CB8AC3E}">
        <p14:creationId xmlns:p14="http://schemas.microsoft.com/office/powerpoint/2010/main" val="2624400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6410036" y="350982"/>
            <a:ext cx="5154901" cy="6049818"/>
          </a:xfrm>
        </p:spPr>
        <p:txBody>
          <a:bodyPr>
            <a:normAutofit/>
          </a:bodyPr>
          <a:lstStyle/>
          <a:p>
            <a:r>
              <a:rPr lang="en-US" sz="1800" u="sng" dirty="0">
                <a:latin typeface="+mj-lt"/>
                <a:cs typeface="Arial" panose="020B0604020202020204" pitchFamily="34" charset="0"/>
              </a:rPr>
              <a:t>Complexity and Scalability:</a:t>
            </a:r>
          </a:p>
          <a:p>
            <a:r>
              <a:rPr lang="en-US" sz="1800" dirty="0">
                <a:latin typeface="+mj-lt"/>
                <a:cs typeface="Arial" panose="020B0604020202020204" pitchFamily="34" charset="0"/>
              </a:rPr>
              <a:t> The complexity and scalability of Hamiltonian and Eulerian path detection algorithms depend on various factors, including the type and size of the graph, its density, and the specific problem requirements. Striking a balance between computational efficiency and accuracy is crucial, and the project may involve exploring optimization techniques and considering the practical implications of applying these algorithms to real-world scenarios.</a:t>
            </a:r>
          </a:p>
          <a:p>
            <a:endParaRPr lang="en-US" dirty="0">
              <a:latin typeface="+mj-lt"/>
            </a:endParaRPr>
          </a:p>
          <a:p>
            <a:endParaRPr lang="en-US" dirty="0">
              <a:latin typeface="+mj-lt"/>
            </a:endParaRPr>
          </a:p>
        </p:txBody>
      </p:sp>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3187" b="13187"/>
          <a:stretch>
            <a:fillRect/>
          </a:stretch>
        </p:blipFill>
        <p:spPr>
          <a:xfrm>
            <a:off x="0" y="0"/>
            <a:ext cx="5966691" cy="6858000"/>
          </a:xfrm>
        </p:spPr>
      </p:pic>
    </p:spTree>
    <p:extLst>
      <p:ext uri="{BB962C8B-B14F-4D97-AF65-F5344CB8AC3E}">
        <p14:creationId xmlns:p14="http://schemas.microsoft.com/office/powerpoint/2010/main" val="320769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Tuesday, February 2, 20XX</a:t>
            </a:r>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46</a:t>
            </a:fld>
            <a:endParaRPr lang="en-US"/>
          </a:p>
        </p:txBody>
      </p:sp>
      <p:pic>
        <p:nvPicPr>
          <p:cNvPr id="7" name="Picture Placeholder 7" descr="Data Points Digital background">
            <a:extLst>
              <a:ext uri="{FF2B5EF4-FFF2-40B4-BE49-F238E27FC236}">
                <a16:creationId xmlns:a16="http://schemas.microsoft.com/office/drawing/2014/main" id="{5FED7C55-F545-49A1-90FD-D853A25AB4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18472"/>
            <a:ext cx="12192000" cy="6858000"/>
          </a:xfrm>
          <a:prstGeom prst="rect">
            <a:avLst/>
          </a:prstGeom>
        </p:spPr>
      </p:pic>
      <p:sp>
        <p:nvSpPr>
          <p:cNvPr id="8" name="Title 14">
            <a:extLst>
              <a:ext uri="{FF2B5EF4-FFF2-40B4-BE49-F238E27FC236}">
                <a16:creationId xmlns:a16="http://schemas.microsoft.com/office/drawing/2014/main" id="{40F1DF5B-353A-4270-8C10-6A1509441174}"/>
              </a:ext>
            </a:extLst>
          </p:cNvPr>
          <p:cNvSpPr txBox="1">
            <a:spLocks/>
          </p:cNvSpPr>
          <p:nvPr/>
        </p:nvSpPr>
        <p:spPr>
          <a:xfrm>
            <a:off x="550863" y="1450108"/>
            <a:ext cx="4150445" cy="2715491"/>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r>
              <a:rPr lang="en-US" dirty="0">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858271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6410036" y="350982"/>
            <a:ext cx="5154901" cy="6049818"/>
          </a:xfrm>
        </p:spPr>
        <p:txBody>
          <a:bodyPr>
            <a:normAutofit/>
          </a:bodyPr>
          <a:lstStyle/>
          <a:p>
            <a:r>
              <a:rPr lang="en-US" sz="1800" dirty="0">
                <a:latin typeface="+mj-lt"/>
              </a:rPr>
              <a:t>Conclusion:</a:t>
            </a:r>
          </a:p>
          <a:p>
            <a:r>
              <a:rPr lang="en-US" sz="1800" dirty="0">
                <a:latin typeface="+mj-lt"/>
              </a:rPr>
              <a:t>   In essence, the journey through Hamiltonian and Eulerian paths has not only expanded our understanding of graph theory but has also opened doors to innovative solutions in fields where network analysis plays a pivotal role. By bridging theory with practical applications, this project invites continued exploration into the intricate world of graph traversal, where the possibilities are as vast as the networks we seek to understand and optimize.</a:t>
            </a:r>
          </a:p>
        </p:txBody>
      </p:sp>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3187" b="13187"/>
          <a:stretch>
            <a:fillRect/>
          </a:stretch>
        </p:blipFill>
        <p:spPr>
          <a:xfrm>
            <a:off x="0" y="0"/>
            <a:ext cx="5966691" cy="6858000"/>
          </a:xfrm>
        </p:spPr>
      </p:pic>
    </p:spTree>
    <p:extLst>
      <p:ext uri="{BB962C8B-B14F-4D97-AF65-F5344CB8AC3E}">
        <p14:creationId xmlns:p14="http://schemas.microsoft.com/office/powerpoint/2010/main" val="1377056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48</a:t>
            </a:fld>
            <a:endParaRPr lang="en-US"/>
          </a:p>
        </p:txBody>
      </p:sp>
    </p:spTree>
    <p:extLst>
      <p:ext uri="{BB962C8B-B14F-4D97-AF65-F5344CB8AC3E}">
        <p14:creationId xmlns:p14="http://schemas.microsoft.com/office/powerpoint/2010/main" val="324779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205634"/>
          </a:xfrm>
        </p:spPr>
        <p:txBody>
          <a:bodyPr/>
          <a:lstStyle/>
          <a:p>
            <a:r>
              <a:rPr lang="en-US" dirty="0"/>
              <a:t>Overview:</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3" name="Content Placeholder 2"/>
          <p:cNvSpPr>
            <a:spLocks noGrp="1"/>
          </p:cNvSpPr>
          <p:nvPr>
            <p:ph idx="1"/>
          </p:nvPr>
        </p:nvSpPr>
        <p:spPr>
          <a:xfrm>
            <a:off x="550863" y="1958109"/>
            <a:ext cx="11090274" cy="4134715"/>
          </a:xfrm>
        </p:spPr>
        <p:txBody>
          <a:bodyPr/>
          <a:lstStyle/>
          <a:p>
            <a:r>
              <a:rPr lang="en-US" dirty="0"/>
              <a:t>Our project centers on the implementation of Hamiltonian and Eulerian path detection algorithms using Python. Graph theory provides a powerful framework for understanding connectivity patterns, and Hamiltonian and Eulerian paths offer unique insights into traversing vertices and edges within a graph. In this exploration, we leverage the versatility of Python to demonstrate how these paths can be detected and analyzed efficiently. The project encompasses theoretical discussions, practical implementations, and illustrative examples, aiming to provide hands-on experience in solving graph-related problems using Python programming</a:t>
            </a:r>
          </a:p>
        </p:txBody>
      </p:sp>
    </p:spTree>
    <p:extLst>
      <p:ext uri="{BB962C8B-B14F-4D97-AF65-F5344CB8AC3E}">
        <p14:creationId xmlns:p14="http://schemas.microsoft.com/office/powerpoint/2010/main" val="249694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Tuesday, February 2, 20XX</a:t>
            </a:r>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6</a:t>
            </a:fld>
            <a:endParaRPr lang="en-US"/>
          </a:p>
        </p:txBody>
      </p:sp>
      <p:pic>
        <p:nvPicPr>
          <p:cNvPr id="7" name="Picture Placeholder 7" descr="Data Points Digital background">
            <a:extLst>
              <a:ext uri="{FF2B5EF4-FFF2-40B4-BE49-F238E27FC236}">
                <a16:creationId xmlns:a16="http://schemas.microsoft.com/office/drawing/2014/main" id="{5FED7C55-F545-49A1-90FD-D853A25AB4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8" name="Title 14">
            <a:extLst>
              <a:ext uri="{FF2B5EF4-FFF2-40B4-BE49-F238E27FC236}">
                <a16:creationId xmlns:a16="http://schemas.microsoft.com/office/drawing/2014/main" id="{40F1DF5B-353A-4270-8C10-6A1509441174}"/>
              </a:ext>
            </a:extLst>
          </p:cNvPr>
          <p:cNvSpPr txBox="1">
            <a:spLocks/>
          </p:cNvSpPr>
          <p:nvPr/>
        </p:nvSpPr>
        <p:spPr>
          <a:xfrm>
            <a:off x="550863" y="1450109"/>
            <a:ext cx="4150445" cy="2170546"/>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r>
              <a:rPr lang="en-US" dirty="0">
                <a:latin typeface="Arial" panose="020B0604020202020204" pitchFamily="34" charset="0"/>
                <a:cs typeface="Arial" panose="020B0604020202020204" pitchFamily="34" charset="0"/>
              </a:rPr>
              <a:t>Problem Statement</a:t>
            </a:r>
            <a:endParaRPr lang="en-US" sz="6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7848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205634"/>
          </a:xfrm>
        </p:spPr>
        <p:txBody>
          <a:bodyPr/>
          <a:lstStyle/>
          <a:p>
            <a:r>
              <a:rPr lang="en-US" dirty="0"/>
              <a:t>Problem Statement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3" name="Content Placeholder 2"/>
          <p:cNvSpPr>
            <a:spLocks noGrp="1"/>
          </p:cNvSpPr>
          <p:nvPr>
            <p:ph idx="1"/>
          </p:nvPr>
        </p:nvSpPr>
        <p:spPr>
          <a:xfrm>
            <a:off x="550863" y="1958109"/>
            <a:ext cx="11090274" cy="4134715"/>
          </a:xfrm>
        </p:spPr>
        <p:txBody>
          <a:bodyPr/>
          <a:lstStyle/>
          <a:p>
            <a:pPr marL="0" indent="0">
              <a:buNone/>
            </a:pPr>
            <a:r>
              <a:rPr lang="en-US" dirty="0"/>
              <a:t>In the realm of graph theory and network analysis, the efficient detection of Hamiltonian and Eulerian paths stands as a critical challenge. Navigating through the complexities of vertices and edges in a graph is essential for optimizing routes, understanding connectivity, and solving real-world problems. The absence of streamlined algorithms for Hamiltonian and Eulerian path detection hinders progress in fields such as logistics, transportation, and network design. This project addresses the need for robust, Python-based solutions to detect and analyze Hamiltonian and Eulerian paths, aiming to contribute to the development of practical tools for network optimization and traversal in various domains.</a:t>
            </a:r>
          </a:p>
          <a:p>
            <a:endParaRPr lang="en-US" dirty="0"/>
          </a:p>
        </p:txBody>
      </p:sp>
    </p:spTree>
    <p:extLst>
      <p:ext uri="{BB962C8B-B14F-4D97-AF65-F5344CB8AC3E}">
        <p14:creationId xmlns:p14="http://schemas.microsoft.com/office/powerpoint/2010/main" val="804984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4"/>
            <a:ext cx="3566160" cy="5740689"/>
          </a:xfrm>
        </p:spPr>
        <p:txBody>
          <a:bodyPr>
            <a:noAutofit/>
          </a:bodyPr>
          <a:lstStyle/>
          <a:p>
            <a:r>
              <a:rPr lang="en-US" sz="1600" b="1" u="sng" dirty="0"/>
              <a:t>Exploring Hamiltonian Path:</a:t>
            </a:r>
            <a:br>
              <a:rPr lang="en-US" sz="1600" b="1" u="sng" dirty="0"/>
            </a:br>
            <a:br>
              <a:rPr lang="en-US" sz="1600" dirty="0"/>
            </a:br>
            <a:r>
              <a:rPr lang="en-US" sz="1600" dirty="0"/>
              <a:t>A Hamiltonian path in graph theory is a way to traverse a graph, touching each vertex exactly once. It's like finding a path that visits every "stop" in a network without revisiting any location.</a:t>
            </a:r>
            <a:br>
              <a:rPr lang="en-US" sz="1600" dirty="0"/>
            </a:br>
            <a:r>
              <a:rPr lang="en-US" sz="1600" dirty="0"/>
              <a:t>Hamiltonian paths have applications in various fields, from optimizing routes in transportation networks to understanding the connectivity of molecules in chemistry </a:t>
            </a: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endParaRPr lang="en-US" sz="1600"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Tree>
    <p:extLst>
      <p:ext uri="{BB962C8B-B14F-4D97-AF65-F5344CB8AC3E}">
        <p14:creationId xmlns:p14="http://schemas.microsoft.com/office/powerpoint/2010/main" val="39551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4"/>
            <a:ext cx="3566160" cy="5740689"/>
          </a:xfrm>
        </p:spPr>
        <p:txBody>
          <a:bodyPr>
            <a:noAutofit/>
          </a:bodyPr>
          <a:lstStyle/>
          <a:p>
            <a:r>
              <a:rPr lang="en-US" sz="1600" b="1" u="sng" dirty="0"/>
              <a:t>Exploring Eulerian Path:</a:t>
            </a:r>
            <a:br>
              <a:rPr lang="en-US" sz="1600" b="1" u="sng" dirty="0"/>
            </a:br>
            <a:br>
              <a:rPr lang="en-US" sz="1600" dirty="0"/>
            </a:br>
            <a:r>
              <a:rPr lang="en-US" sz="1600" dirty="0"/>
              <a:t>Eulerian path is a trail in a graph that visits every edge exactly once, but may not necessarily start and end at the same vertex. In other words, an Eulerian path traverses all edges of the graph without lifting the pen from the paper and without retracing any edge, but it doesn't have the constraint of returning to the starting point. If the Eulerian path does return to the starting vertex, it is then referred to as an Eulerian circuit. Both Eulerian paths and circuits are concepts central to the study of graph theory and have various applications in real-world problem-solving scenarios.</a:t>
            </a:r>
            <a:br>
              <a:rPr lang="en-US" sz="1800" dirty="0"/>
            </a:br>
            <a:br>
              <a:rPr lang="en-US" sz="1800" dirty="0"/>
            </a:br>
            <a:br>
              <a:rPr lang="en-US" sz="1800" dirty="0"/>
            </a:br>
            <a:endParaRPr lang="en-US" sz="1800"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pic>
        <p:nvPicPr>
          <p:cNvPr id="6"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265983218"/>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A163FB7-958F-4794-B3EE-EC8933868F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76BC85-9361-4044-951E-1D698143E543}">
  <ds:schemaRefs>
    <ds:schemaRef ds:uri="http://schemas.microsoft.com/sharepoint/v3/contenttype/forms"/>
  </ds:schemaRefs>
</ds:datastoreItem>
</file>

<file path=customXml/itemProps3.xml><?xml version="1.0" encoding="utf-8"?>
<ds:datastoreItem xmlns:ds="http://schemas.openxmlformats.org/officeDocument/2006/customXml" ds:itemID="{CF128D9D-8887-4AE7-BD39-EBCD268E911A}">
  <ds:schemaRefs>
    <ds:schemaRef ds:uri="230e9df3-be65-4c73-a93b-d1236ebd677e"/>
    <ds:schemaRef ds:uri="http://schemas.microsoft.com/office/2006/metadata/properties"/>
    <ds:schemaRef ds:uri="71af3243-3dd4-4a8d-8c0d-dd76da1f02a5"/>
    <ds:schemaRef ds:uri="http://schemas.microsoft.com/sharepoint/v3"/>
    <ds:schemaRef ds:uri="http://www.w3.org/XML/1998/namespace"/>
    <ds:schemaRef ds:uri="http://schemas.microsoft.com/office/2006/documentManagement/types"/>
    <ds:schemaRef ds:uri="http://schemas.openxmlformats.org/package/2006/metadata/core-properties"/>
    <ds:schemaRef ds:uri="http://purl.org/dc/terms/"/>
    <ds:schemaRef ds:uri="http://purl.org/dc/elements/1.1/"/>
    <ds:schemaRef ds:uri="http://schemas.microsoft.com/office/infopath/2007/PartnerControls"/>
    <ds:schemaRef ds:uri="16c05727-aa75-4e4a-9b5f-8a80a1165891"/>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TM33713516</Template>
  <TotalTime>0</TotalTime>
  <Words>1364</Words>
  <Application>Microsoft Office PowerPoint</Application>
  <PresentationFormat>Widescreen</PresentationFormat>
  <Paragraphs>171</Paragraphs>
  <Slides>48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Bahnschrift</vt:lpstr>
      <vt:lpstr>Bahnschrift Light SemiCondensed</vt:lpstr>
      <vt:lpstr>Calibri</vt:lpstr>
      <vt:lpstr>Gill Sans MT</vt:lpstr>
      <vt:lpstr>Walbaum Display</vt:lpstr>
      <vt:lpstr>3DFloatVTI</vt:lpstr>
      <vt:lpstr>Euler And Hamiltonian Path Detector</vt:lpstr>
      <vt:lpstr>Agenda</vt:lpstr>
      <vt:lpstr>Introduction</vt:lpstr>
      <vt:lpstr>Overview</vt:lpstr>
      <vt:lpstr>Overview:</vt:lpstr>
      <vt:lpstr>PowerPoint Presentation</vt:lpstr>
      <vt:lpstr>Problem Statement</vt:lpstr>
      <vt:lpstr>Exploring Hamiltonian Path:  A Hamiltonian path in graph theory is a way to traverse a graph, touching each vertex exactly once. It's like finding a path that visits every "stop" in a network without revisiting any location. Hamiltonian paths have applications in various fields, from optimizing routes in transportation networks to understanding the connectivity of molecules in chemistry          </vt:lpstr>
      <vt:lpstr>Exploring Eulerian Path:  Eulerian path is a trail in a graph that visits every edge exactly once, but may not necessarily start and end at the same vertex. In other words, an Eulerian path traverses all edges of the graph without lifting the pen from the paper and without retracing any edge, but it doesn't have the constraint of returning to the starting point. If the Eulerian path does return to the starting vertex, it is then referred to as an Eulerian circuit. Both Eulerian paths and circuits are concepts central to the study of graph theory and have various applications in real-world problem-solving scenarios.   </vt:lpstr>
      <vt:lpstr>PowerPoint Presentation</vt:lpstr>
      <vt:lpstr>Real-world Application of Hamiltonian Path:  Logistics and Route Optimization: In logistics and delivery systems, finding a Hamiltonian path optimizes routes for vehicles, minimizing travel time and costs. Robotics and Automated Systems: Hamiltonian paths are used in robotics for path planning, ensuring robots cover an entire workspace without revisiting any location. Game Theory: In certain games and puzzles, Hamiltonian paths represent a challenge, such as in a game board where the path signifies a series of valid moves. Tour Planning and Sightseeing: In tourism, Hamiltonian paths can be applied to plan sightseeing tours, optimizing the travel experience by visiting each point of interest exactly once. Genome Sequencing: In bioinformatics, Hamiltonian paths are employed for genome sequencing, contributing to the understanding of genetic structures and variations. Printed Circuit Board (PCB) Manufacturing: Hamiltonian circuits play a role in designing printed circuit boards, ensuring efficient connections between electronic components in the manufacturing process.   </vt:lpstr>
      <vt:lpstr>Real-world Application of Euler Path:  Circuit Design: Eulerian circuits find applications in electronic circuit design, creating closed loops to ensure every component is connected without duplication. Network Connectivity: In telecommunication networks, Eulerian paths ensure efficient data transmission by utilizing every connection without repetition. Traffic Management: Eulerian paths are applied in traffic management systems, optimizing traffic flow by ensuring each intersection and road segment is traversed efficiently. Chemistry and Molecular Structures: In chemistry, Eulerian paths are used to model molecular structures, aiding in drug discovery and the study of chemical reactions.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2021-01-28T12:59:42Z</dcterms:created>
  <dcterms:modified xsi:type="dcterms:W3CDTF">2023-11-30T05:29:27Z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